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8"/>
  </p:notesMasterIdLst>
  <p:sldIdLst>
    <p:sldId id="2147472553" r:id="rId5"/>
    <p:sldId id="2147472554" r:id="rId6"/>
    <p:sldId id="214747255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FCF3D29-38DD-295B-7523-B79DE73D9D25}" name="Morris, Lucy" initials="ML" userId="S::llaa@pge.com::9c16bf28-90c1-448a-9d0e-abfca6ee098d" providerId="AD"/>
  <p188:author id="{80FEE12D-1E0B-CAE7-D558-064A7246FD6A}" name="Richardson, Mary" initials="MR" userId="S::MIRR@pge.com::355d7c78-53eb-4b88-b13b-0487c5626a7e" providerId="AD"/>
  <p188:author id="{8F2A1A32-26C8-2BF5-6F30-9FE5BA83373F}" name="Skillman, Susan" initials="SS" userId="S::sgw1@pge.com::99d08077-f1d6-4fd5-91ec-91e395cea595" providerId="AD"/>
  <p188:author id="{2EFFBEB0-BE9E-B717-2006-B6E34FCC7FB5}" name="Cerio, Julie" initials="JC" userId="Cerio, Julie" providerId="None"/>
  <p188:author id="{0BE5DECC-93D6-0056-B1F6-EED51CCA63C1}" name="Sadler, Justin" initials="JS" userId="S::JZSg@pge.com::1730498c-8c6c-484f-b739-d39c5ab382f2" providerId="AD"/>
  <p188:author id="{3B7823F6-107E-7B99-BCE0-27005AD907AB}" name="Ardell, Megan" initials="AM" userId="S::mjap@pge.com::3ab7dd48-4f54-4468-9831-65d3df45465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9C4"/>
    <a:srgbClr val="E5F4D4"/>
    <a:srgbClr val="D2ECB6"/>
    <a:srgbClr val="BEE395"/>
    <a:srgbClr val="BCE292"/>
    <a:srgbClr val="D6EDBD"/>
    <a:srgbClr val="FFE4B7"/>
    <a:srgbClr val="FFC766"/>
    <a:srgbClr val="FFC000"/>
    <a:srgbClr val="FFF2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21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son, Mary" userId="355d7c78-53eb-4b88-b13b-0487c5626a7e" providerId="ADAL" clId="{13A1908E-F02C-4625-AC12-3989D3435DAD}"/>
    <pc:docChg chg="custSel modMainMaster">
      <pc:chgData name="Richardson, Mary" userId="355d7c78-53eb-4b88-b13b-0487c5626a7e" providerId="ADAL" clId="{13A1908E-F02C-4625-AC12-3989D3435DAD}" dt="2025-05-08T21:44:43.199" v="1" actId="478"/>
      <pc:docMkLst>
        <pc:docMk/>
      </pc:docMkLst>
      <pc:sldMasterChg chg="delSp mod modSldLayout">
        <pc:chgData name="Richardson, Mary" userId="355d7c78-53eb-4b88-b13b-0487c5626a7e" providerId="ADAL" clId="{13A1908E-F02C-4625-AC12-3989D3435DAD}" dt="2025-05-08T21:44:43.199" v="1" actId="478"/>
        <pc:sldMasterMkLst>
          <pc:docMk/>
          <pc:sldMasterMk cId="3825419965" sldId="2147483660"/>
        </pc:sldMasterMkLst>
        <pc:spChg chg="del">
          <ac:chgData name="Richardson, Mary" userId="355d7c78-53eb-4b88-b13b-0487c5626a7e" providerId="ADAL" clId="{13A1908E-F02C-4625-AC12-3989D3435DAD}" dt="2025-05-08T21:44:22.370" v="0" actId="478"/>
          <ac:spMkLst>
            <pc:docMk/>
            <pc:sldMasterMk cId="3825419965" sldId="2147483660"/>
            <ac:spMk id="11" creationId="{ADB18D34-C406-9F76-0AAD-1CC06193127C}"/>
          </ac:spMkLst>
        </pc:spChg>
        <pc:sldLayoutChg chg="delSp mod">
          <pc:chgData name="Richardson, Mary" userId="355d7c78-53eb-4b88-b13b-0487c5626a7e" providerId="ADAL" clId="{13A1908E-F02C-4625-AC12-3989D3435DAD}" dt="2025-05-08T21:44:43.199" v="1" actId="478"/>
          <pc:sldLayoutMkLst>
            <pc:docMk/>
            <pc:sldMasterMk cId="3825419965" sldId="2147483660"/>
            <pc:sldLayoutMk cId="1585238970" sldId="2147483665"/>
          </pc:sldLayoutMkLst>
          <pc:spChg chg="del">
            <ac:chgData name="Richardson, Mary" userId="355d7c78-53eb-4b88-b13b-0487c5626a7e" providerId="ADAL" clId="{13A1908E-F02C-4625-AC12-3989D3435DAD}" dt="2025-05-08T21:44:43.199" v="1" actId="478"/>
            <ac:spMkLst>
              <pc:docMk/>
              <pc:sldMasterMk cId="3825419965" sldId="2147483660"/>
              <pc:sldLayoutMk cId="1585238970" sldId="2147483665"/>
              <ac:spMk id="7" creationId="{7545457F-96A7-35D3-0C2C-BEE94550CC9E}"/>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1B023C-56C7-4AEC-8B51-484864976625}" type="datetimeFigureOut">
              <a:rPr lang="en-US" smtClean="0"/>
              <a:t>9/24/2025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F0ABC5-64EB-4D17-852F-F2DC8ABF6FC8}" type="slidenum">
              <a:rPr lang="en-US" smtClean="0"/>
              <a:t>‹#›</a:t>
            </a:fld>
            <a:endParaRPr lang="en-US"/>
          </a:p>
        </p:txBody>
      </p:sp>
    </p:spTree>
    <p:extLst>
      <p:ext uri="{BB962C8B-B14F-4D97-AF65-F5344CB8AC3E}">
        <p14:creationId xmlns:p14="http://schemas.microsoft.com/office/powerpoint/2010/main" val="3593394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7" name="Rectangle 6"/>
          <p:cNvSpPr/>
          <p:nvPr userDrawn="1"/>
        </p:nvSpPr>
        <p:spPr>
          <a:xfrm>
            <a:off x="0" y="5754092"/>
            <a:ext cx="12192000" cy="13024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941"/>
          </a:p>
        </p:txBody>
      </p:sp>
      <p:sp>
        <p:nvSpPr>
          <p:cNvPr id="9" name="Rectangle 8"/>
          <p:cNvSpPr/>
          <p:nvPr userDrawn="1"/>
        </p:nvSpPr>
        <p:spPr>
          <a:xfrm>
            <a:off x="0" y="0"/>
            <a:ext cx="12192000" cy="973668"/>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941"/>
          </a:p>
        </p:txBody>
      </p:sp>
      <p:sp>
        <p:nvSpPr>
          <p:cNvPr id="10" name="Rectangle 9"/>
          <p:cNvSpPr/>
          <p:nvPr userDrawn="1"/>
        </p:nvSpPr>
        <p:spPr>
          <a:xfrm>
            <a:off x="0" y="5910709"/>
            <a:ext cx="12192000" cy="973668"/>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941"/>
          </a:p>
        </p:txBody>
      </p:sp>
      <p:sp>
        <p:nvSpPr>
          <p:cNvPr id="2" name="Title 1"/>
          <p:cNvSpPr>
            <a:spLocks noGrp="1"/>
          </p:cNvSpPr>
          <p:nvPr>
            <p:ph type="ctrTitle"/>
          </p:nvPr>
        </p:nvSpPr>
        <p:spPr>
          <a:xfrm>
            <a:off x="914400" y="2256903"/>
            <a:ext cx="10363200" cy="2387600"/>
          </a:xfrm>
        </p:spPr>
        <p:txBody>
          <a:bodyPr anchor="ctr"/>
          <a:lstStyle>
            <a:lvl1pPr algn="ctr">
              <a:defRPr sz="3200" b="1" cap="all" baseline="0">
                <a:solidFill>
                  <a:schemeClr val="accent4"/>
                </a:solidFill>
              </a:defRPr>
            </a:lvl1pPr>
          </a:lstStyle>
          <a:p>
            <a:r>
              <a:rPr lang="en-US"/>
              <a:t>Click to edit Master title style</a:t>
            </a:r>
          </a:p>
        </p:txBody>
      </p:sp>
      <p:sp>
        <p:nvSpPr>
          <p:cNvPr id="3" name="Subtitle 2"/>
          <p:cNvSpPr>
            <a:spLocks noGrp="1"/>
          </p:cNvSpPr>
          <p:nvPr>
            <p:ph type="subTitle" idx="1"/>
          </p:nvPr>
        </p:nvSpPr>
        <p:spPr>
          <a:xfrm>
            <a:off x="1524000" y="4736575"/>
            <a:ext cx="9144000" cy="471375"/>
          </a:xfrm>
        </p:spPr>
        <p:txBody>
          <a:bodyPr/>
          <a:lstStyle>
            <a:lvl1pPr marL="0" indent="0" algn="ctr">
              <a:buNone/>
              <a:defRPr sz="2330"/>
            </a:lvl1pPr>
            <a:lvl2pPr marL="443772" indent="0" algn="ctr">
              <a:buNone/>
              <a:defRPr sz="1941"/>
            </a:lvl2pPr>
            <a:lvl3pPr marL="887545" indent="0" algn="ctr">
              <a:buNone/>
              <a:defRPr sz="1747"/>
            </a:lvl3pPr>
            <a:lvl4pPr marL="1331318" indent="0" algn="ctr">
              <a:buNone/>
              <a:defRPr sz="1553"/>
            </a:lvl4pPr>
            <a:lvl5pPr marL="1775092" indent="0" algn="ctr">
              <a:buNone/>
              <a:defRPr sz="1553"/>
            </a:lvl5pPr>
            <a:lvl6pPr marL="2218865" indent="0" algn="ctr">
              <a:buNone/>
              <a:defRPr sz="1553"/>
            </a:lvl6pPr>
            <a:lvl7pPr marL="2662638" indent="0" algn="ctr">
              <a:buNone/>
              <a:defRPr sz="1553"/>
            </a:lvl7pPr>
            <a:lvl8pPr marL="3106411" indent="0" algn="ctr">
              <a:buNone/>
              <a:defRPr sz="1553"/>
            </a:lvl8pPr>
            <a:lvl9pPr marL="3550184" indent="0" algn="ctr">
              <a:buNone/>
              <a:defRPr sz="1553"/>
            </a:lvl9pPr>
          </a:lstStyle>
          <a:p>
            <a:r>
              <a:rPr lang="en-US"/>
              <a:t>Click to edit Master subtitle style</a:t>
            </a:r>
          </a:p>
        </p:txBody>
      </p:sp>
      <p:sp>
        <p:nvSpPr>
          <p:cNvPr id="14" name="Footer Placeholder 1">
            <a:extLst>
              <a:ext uri="{FF2B5EF4-FFF2-40B4-BE49-F238E27FC236}">
                <a16:creationId xmlns:a16="http://schemas.microsoft.com/office/drawing/2014/main" id="{7E147400-1126-4712-B122-A0143EA4A466}"/>
              </a:ext>
            </a:extLst>
          </p:cNvPr>
          <p:cNvSpPr txBox="1">
            <a:spLocks/>
          </p:cNvSpPr>
          <p:nvPr userDrawn="1"/>
        </p:nvSpPr>
        <p:spPr>
          <a:xfrm>
            <a:off x="523394" y="6474156"/>
            <a:ext cx="11051229" cy="247320"/>
          </a:xfrm>
          <a:prstGeom prst="rect">
            <a:avLst/>
          </a:prstGeom>
        </p:spPr>
        <p:txBody>
          <a:bodyPr vert="horz" lIns="80682" tIns="40341" rIns="80682" bIns="40341" rtlCol="0" anchor="b"/>
          <a:lstStyle>
            <a:defPPr>
              <a:defRPr lang="en-US"/>
            </a:defPPr>
            <a:lvl1pPr marL="0" algn="ctr" defTabSz="1018824" rtl="0" eaLnBrk="1" latinLnBrk="0" hangingPunct="1">
              <a:defRPr sz="1100" kern="1200">
                <a:solidFill>
                  <a:srgbClr val="FF0000"/>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a:lstStyle>
          <a:p>
            <a:pPr defTabSz="887545"/>
            <a:endParaRPr lang="en-US" sz="882">
              <a:solidFill>
                <a:srgbClr val="FF0000"/>
              </a:solidFill>
            </a:endParaRPr>
          </a:p>
        </p:txBody>
      </p:sp>
    </p:spTree>
    <p:extLst>
      <p:ext uri="{BB962C8B-B14F-4D97-AF65-F5344CB8AC3E}">
        <p14:creationId xmlns:p14="http://schemas.microsoft.com/office/powerpoint/2010/main" val="3671611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_Key Takeawa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62E72C9-7351-47EF-9C83-7394314F0272}"/>
              </a:ext>
            </a:extLst>
          </p:cNvPr>
          <p:cNvGraphicFramePr>
            <a:graphicFrameLocks noChangeAspect="1"/>
          </p:cNvGraphicFramePr>
          <p:nvPr userDrawn="1">
            <p:custDataLst>
              <p:tags r:id="rId1"/>
            </p:custDataLst>
            <p:extLst>
              <p:ext uri="{D42A27DB-BD31-4B8C-83A1-F6EECF244321}">
                <p14:modId xmlns:p14="http://schemas.microsoft.com/office/powerpoint/2010/main" val="1111113943"/>
              </p:ext>
            </p:extLst>
          </p:nvPr>
        </p:nvGraphicFramePr>
        <p:xfrm>
          <a:off x="1401" y="1401"/>
          <a:ext cx="1401" cy="1401"/>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4" name="Object 3" hidden="1">
                        <a:extLst>
                          <a:ext uri="{FF2B5EF4-FFF2-40B4-BE49-F238E27FC236}">
                            <a16:creationId xmlns:a16="http://schemas.microsoft.com/office/drawing/2014/main" id="{E62E72C9-7351-47EF-9C83-7394314F0272}"/>
                          </a:ext>
                        </a:extLst>
                      </p:cNvPr>
                      <p:cNvPicPr/>
                      <p:nvPr/>
                    </p:nvPicPr>
                    <p:blipFill>
                      <a:blip r:embed="rId4"/>
                      <a:stretch>
                        <a:fillRect/>
                      </a:stretch>
                    </p:blipFill>
                    <p:spPr>
                      <a:xfrm>
                        <a:off x="1401" y="1401"/>
                        <a:ext cx="1401" cy="1401"/>
                      </a:xfrm>
                      <a:prstGeom prst="rect">
                        <a:avLst/>
                      </a:prstGeom>
                    </p:spPr>
                  </p:pic>
                </p:oleObj>
              </mc:Fallback>
            </mc:AlternateContent>
          </a:graphicData>
        </a:graphic>
      </p:graphicFrame>
      <p:sp>
        <p:nvSpPr>
          <p:cNvPr id="2" name="Title 1"/>
          <p:cNvSpPr>
            <a:spLocks noGrp="1"/>
          </p:cNvSpPr>
          <p:nvPr>
            <p:ph type="title"/>
          </p:nvPr>
        </p:nvSpPr>
        <p:spPr>
          <a:xfrm>
            <a:off x="458724" y="100880"/>
            <a:ext cx="11274552" cy="723966"/>
          </a:xfrm>
        </p:spPr>
        <p:txBody>
          <a:bodyPr vert="horz" lIns="91440"/>
          <a:lstStyle>
            <a:lvl1pPr algn="l">
              <a:defRPr sz="3200"/>
            </a:lvl1pPr>
          </a:lstStyle>
          <a:p>
            <a:r>
              <a:rPr lang="en-US"/>
              <a:t>Click to edit Master title style</a:t>
            </a:r>
          </a:p>
        </p:txBody>
      </p:sp>
      <p:sp>
        <p:nvSpPr>
          <p:cNvPr id="7" name="Content Placeholder 2">
            <a:extLst>
              <a:ext uri="{FF2B5EF4-FFF2-40B4-BE49-F238E27FC236}">
                <a16:creationId xmlns:a16="http://schemas.microsoft.com/office/drawing/2014/main" id="{A7119D61-6E3A-45A4-A533-BC13020DEFE9}"/>
              </a:ext>
            </a:extLst>
          </p:cNvPr>
          <p:cNvSpPr>
            <a:spLocks noGrp="1"/>
          </p:cNvSpPr>
          <p:nvPr>
            <p:ph idx="1"/>
          </p:nvPr>
        </p:nvSpPr>
        <p:spPr>
          <a:xfrm>
            <a:off x="458724" y="2184399"/>
            <a:ext cx="11274552" cy="3841155"/>
          </a:xfrm>
        </p:spPr>
        <p:txBody>
          <a:bodyPr lIns="91440"/>
          <a:lstStyle>
            <a:lvl1pPr>
              <a:lnSpc>
                <a:spcPct val="100000"/>
              </a:lnSpc>
              <a:spcBef>
                <a:spcPts val="400"/>
              </a:spcBef>
              <a:defRPr sz="1800"/>
            </a:lvl1pPr>
            <a:lvl2pPr>
              <a:lnSpc>
                <a:spcPct val="100000"/>
              </a:lnSpc>
              <a:spcBef>
                <a:spcPts val="400"/>
              </a:spcBef>
              <a:defRPr sz="1800"/>
            </a:lvl2pPr>
            <a:lvl3pPr>
              <a:lnSpc>
                <a:spcPct val="100000"/>
              </a:lnSpc>
              <a:spcBef>
                <a:spcPts val="400"/>
              </a:spcBef>
              <a:defRPr sz="1800"/>
            </a:lvl3pPr>
            <a:lvl4pPr>
              <a:lnSpc>
                <a:spcPct val="100000"/>
              </a:lnSpc>
              <a:spcBef>
                <a:spcPts val="400"/>
              </a:spcBef>
              <a:defRPr sz="1800"/>
            </a:lvl4pPr>
            <a:lvl5pPr>
              <a:lnSpc>
                <a:spcPct val="100000"/>
              </a:lnSpc>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3">
            <a:extLst>
              <a:ext uri="{FF2B5EF4-FFF2-40B4-BE49-F238E27FC236}">
                <a16:creationId xmlns:a16="http://schemas.microsoft.com/office/drawing/2014/main" id="{09A63C04-0B7D-4356-8868-3D3CDE1D5CBF}"/>
              </a:ext>
            </a:extLst>
          </p:cNvPr>
          <p:cNvSpPr>
            <a:spLocks noGrp="1"/>
          </p:cNvSpPr>
          <p:nvPr>
            <p:ph type="sldNum" sz="quarter" idx="4"/>
          </p:nvPr>
        </p:nvSpPr>
        <p:spPr>
          <a:xfrm>
            <a:off x="9362703" y="6410887"/>
            <a:ext cx="2829297" cy="365125"/>
          </a:xfrm>
          <a:prstGeom prst="rect">
            <a:avLst/>
          </a:prstGeom>
        </p:spPr>
        <p:txBody>
          <a:bodyPr vert="horz" lIns="91440" tIns="45720" rIns="182880" bIns="45720" rtlCol="0" anchor="ctr"/>
          <a:lstStyle>
            <a:lvl1pPr algn="r">
              <a:defRPr sz="1165">
                <a:solidFill>
                  <a:schemeClr val="tx1">
                    <a:tint val="75000"/>
                  </a:schemeClr>
                </a:solidFill>
              </a:defRPr>
            </a:lvl1pPr>
          </a:lstStyle>
          <a:p>
            <a:fld id="{02D9BEA4-EAAB-4AA7-80ED-CD4F445898E3}" type="slidenum">
              <a:rPr lang="en-US" smtClean="0"/>
              <a:t>‹#›</a:t>
            </a:fld>
            <a:endParaRPr lang="en-US"/>
          </a:p>
        </p:txBody>
      </p:sp>
      <p:sp>
        <p:nvSpPr>
          <p:cNvPr id="3" name="Arrow: Pentagon 2">
            <a:extLst>
              <a:ext uri="{FF2B5EF4-FFF2-40B4-BE49-F238E27FC236}">
                <a16:creationId xmlns:a16="http://schemas.microsoft.com/office/drawing/2014/main" id="{64828581-90E5-5088-8619-FBAEC913D95B}"/>
              </a:ext>
            </a:extLst>
          </p:cNvPr>
          <p:cNvSpPr/>
          <p:nvPr userDrawn="1"/>
        </p:nvSpPr>
        <p:spPr>
          <a:xfrm>
            <a:off x="-7445" y="1085989"/>
            <a:ext cx="12206889" cy="744862"/>
          </a:xfrm>
          <a:prstGeom prst="homePlate">
            <a:avLst>
              <a:gd name="adj" fmla="val 0"/>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0" fontAlgn="base" latinLnBrk="0" hangingPunct="0">
              <a:lnSpc>
                <a:spcPct val="100000"/>
              </a:lnSpc>
              <a:spcBef>
                <a:spcPts val="600"/>
              </a:spcBef>
              <a:spcAft>
                <a:spcPts val="600"/>
              </a:spcAft>
              <a:buClrTx/>
              <a:buSzTx/>
              <a:buFontTx/>
              <a:buNone/>
              <a:tabLst/>
              <a:defRPr/>
            </a:pPr>
            <a:endParaRPr kumimoji="0" lang="en-US" sz="1400" i="0" u="none" strike="noStrike" kern="1200" cap="none" spc="0" normalizeH="0" baseline="0" noProof="0">
              <a:ln>
                <a:noFill/>
              </a:ln>
              <a:solidFill>
                <a:srgbClr val="000000"/>
              </a:solidFill>
              <a:effectLst/>
              <a:uLnTx/>
              <a:uFillTx/>
              <a:latin typeface="Calibri"/>
              <a:ea typeface="Calibri"/>
              <a:cs typeface="Calibri"/>
            </a:endParaRPr>
          </a:p>
        </p:txBody>
      </p:sp>
      <p:sp>
        <p:nvSpPr>
          <p:cNvPr id="5" name="Content Placeholder 2">
            <a:extLst>
              <a:ext uri="{FF2B5EF4-FFF2-40B4-BE49-F238E27FC236}">
                <a16:creationId xmlns:a16="http://schemas.microsoft.com/office/drawing/2014/main" id="{5C941AFC-75BA-F6FC-BD94-8421646868C1}"/>
              </a:ext>
            </a:extLst>
          </p:cNvPr>
          <p:cNvSpPr>
            <a:spLocks noGrp="1"/>
          </p:cNvSpPr>
          <p:nvPr>
            <p:ph idx="10"/>
          </p:nvPr>
        </p:nvSpPr>
        <p:spPr>
          <a:xfrm>
            <a:off x="92208" y="1085990"/>
            <a:ext cx="12002461" cy="744862"/>
          </a:xfrm>
        </p:spPr>
        <p:txBody>
          <a:bodyPr lIns="91440"/>
          <a:lstStyle>
            <a:lvl1pPr marL="0" indent="0">
              <a:lnSpc>
                <a:spcPct val="100000"/>
              </a:lnSpc>
              <a:spcBef>
                <a:spcPts val="400"/>
              </a:spcBef>
              <a:buNone/>
              <a:defRPr sz="1800"/>
            </a:lvl1pPr>
            <a:lvl2pPr>
              <a:lnSpc>
                <a:spcPct val="100000"/>
              </a:lnSpc>
              <a:spcBef>
                <a:spcPts val="400"/>
              </a:spcBef>
              <a:defRPr sz="1800"/>
            </a:lvl2pPr>
            <a:lvl3pPr>
              <a:lnSpc>
                <a:spcPct val="100000"/>
              </a:lnSpc>
              <a:spcBef>
                <a:spcPts val="400"/>
              </a:spcBef>
              <a:defRPr sz="1800"/>
            </a:lvl3pPr>
            <a:lvl4pPr>
              <a:lnSpc>
                <a:spcPct val="100000"/>
              </a:lnSpc>
              <a:spcBef>
                <a:spcPts val="400"/>
              </a:spcBef>
              <a:defRPr sz="1800"/>
            </a:lvl4pPr>
            <a:lvl5pPr>
              <a:lnSpc>
                <a:spcPct val="100000"/>
              </a:lnSpc>
              <a:spcBef>
                <a:spcPts val="400"/>
              </a:spcBef>
              <a:defRPr sz="1800"/>
            </a:lvl5pPr>
          </a:lstStyle>
          <a:p>
            <a:pPr lvl="0"/>
            <a:r>
              <a:rPr lang="en-US"/>
              <a:t>Click to edit Master text styles</a:t>
            </a:r>
          </a:p>
        </p:txBody>
      </p:sp>
    </p:spTree>
    <p:extLst>
      <p:ext uri="{BB962C8B-B14F-4D97-AF65-F5344CB8AC3E}">
        <p14:creationId xmlns:p14="http://schemas.microsoft.com/office/powerpoint/2010/main" val="14792414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62E72C9-7351-47EF-9C83-7394314F0272}"/>
              </a:ext>
            </a:extLst>
          </p:cNvPr>
          <p:cNvGraphicFramePr>
            <a:graphicFrameLocks noChangeAspect="1"/>
          </p:cNvGraphicFramePr>
          <p:nvPr userDrawn="1">
            <p:custDataLst>
              <p:tags r:id="rId1"/>
            </p:custDataLst>
            <p:extLst>
              <p:ext uri="{D42A27DB-BD31-4B8C-83A1-F6EECF244321}">
                <p14:modId xmlns:p14="http://schemas.microsoft.com/office/powerpoint/2010/main" val="1995156694"/>
              </p:ext>
            </p:extLst>
          </p:nvPr>
        </p:nvGraphicFramePr>
        <p:xfrm>
          <a:off x="1401" y="1401"/>
          <a:ext cx="1401" cy="1401"/>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4" name="Object 3" hidden="1">
                        <a:extLst>
                          <a:ext uri="{FF2B5EF4-FFF2-40B4-BE49-F238E27FC236}">
                            <a16:creationId xmlns:a16="http://schemas.microsoft.com/office/drawing/2014/main" id="{E62E72C9-7351-47EF-9C83-7394314F0272}"/>
                          </a:ext>
                        </a:extLst>
                      </p:cNvPr>
                      <p:cNvPicPr/>
                      <p:nvPr/>
                    </p:nvPicPr>
                    <p:blipFill>
                      <a:blip r:embed="rId4"/>
                      <a:stretch>
                        <a:fillRect/>
                      </a:stretch>
                    </p:blipFill>
                    <p:spPr>
                      <a:xfrm>
                        <a:off x="1401" y="1401"/>
                        <a:ext cx="1401" cy="1401"/>
                      </a:xfrm>
                      <a:prstGeom prst="rect">
                        <a:avLst/>
                      </a:prstGeom>
                    </p:spPr>
                  </p:pic>
                </p:oleObj>
              </mc:Fallback>
            </mc:AlternateContent>
          </a:graphicData>
        </a:graphic>
      </p:graphicFrame>
      <p:sp>
        <p:nvSpPr>
          <p:cNvPr id="2" name="Title 1"/>
          <p:cNvSpPr>
            <a:spLocks noGrp="1"/>
          </p:cNvSpPr>
          <p:nvPr>
            <p:ph type="title"/>
          </p:nvPr>
        </p:nvSpPr>
        <p:spPr>
          <a:xfrm>
            <a:off x="458724" y="100880"/>
            <a:ext cx="11274552" cy="723966"/>
          </a:xfrm>
        </p:spPr>
        <p:txBody>
          <a:bodyPr vert="horz" lIns="91440"/>
          <a:lstStyle>
            <a:lvl1pPr algn="l">
              <a:defRPr sz="3200"/>
            </a:lvl1pPr>
          </a:lstStyle>
          <a:p>
            <a:r>
              <a:rPr lang="en-US"/>
              <a:t>Click to edit Master title style</a:t>
            </a:r>
          </a:p>
        </p:txBody>
      </p:sp>
      <p:sp>
        <p:nvSpPr>
          <p:cNvPr id="7" name="Content Placeholder 2">
            <a:extLst>
              <a:ext uri="{FF2B5EF4-FFF2-40B4-BE49-F238E27FC236}">
                <a16:creationId xmlns:a16="http://schemas.microsoft.com/office/drawing/2014/main" id="{A7119D61-6E3A-45A4-A533-BC13020DEFE9}"/>
              </a:ext>
            </a:extLst>
          </p:cNvPr>
          <p:cNvSpPr>
            <a:spLocks noGrp="1"/>
          </p:cNvSpPr>
          <p:nvPr>
            <p:ph idx="1"/>
          </p:nvPr>
        </p:nvSpPr>
        <p:spPr>
          <a:xfrm>
            <a:off x="458724" y="1347565"/>
            <a:ext cx="11274552" cy="4677989"/>
          </a:xfrm>
        </p:spPr>
        <p:txBody>
          <a:bodyPr lIns="91440"/>
          <a:lstStyle>
            <a:lvl1pPr>
              <a:lnSpc>
                <a:spcPct val="100000"/>
              </a:lnSpc>
              <a:spcBef>
                <a:spcPts val="400"/>
              </a:spcBef>
              <a:defRPr sz="1800"/>
            </a:lvl1pPr>
            <a:lvl2pPr>
              <a:lnSpc>
                <a:spcPct val="100000"/>
              </a:lnSpc>
              <a:spcBef>
                <a:spcPts val="400"/>
              </a:spcBef>
              <a:defRPr sz="1800"/>
            </a:lvl2pPr>
            <a:lvl3pPr>
              <a:lnSpc>
                <a:spcPct val="100000"/>
              </a:lnSpc>
              <a:spcBef>
                <a:spcPts val="400"/>
              </a:spcBef>
              <a:defRPr sz="1800"/>
            </a:lvl3pPr>
            <a:lvl4pPr>
              <a:lnSpc>
                <a:spcPct val="100000"/>
              </a:lnSpc>
              <a:spcBef>
                <a:spcPts val="400"/>
              </a:spcBef>
              <a:defRPr sz="1800"/>
            </a:lvl4pPr>
            <a:lvl5pPr>
              <a:lnSpc>
                <a:spcPct val="100000"/>
              </a:lnSpc>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3">
            <a:extLst>
              <a:ext uri="{FF2B5EF4-FFF2-40B4-BE49-F238E27FC236}">
                <a16:creationId xmlns:a16="http://schemas.microsoft.com/office/drawing/2014/main" id="{09A63C04-0B7D-4356-8868-3D3CDE1D5CBF}"/>
              </a:ext>
            </a:extLst>
          </p:cNvPr>
          <p:cNvSpPr>
            <a:spLocks noGrp="1"/>
          </p:cNvSpPr>
          <p:nvPr>
            <p:ph type="sldNum" sz="quarter" idx="4"/>
          </p:nvPr>
        </p:nvSpPr>
        <p:spPr>
          <a:xfrm>
            <a:off x="9362703" y="6410887"/>
            <a:ext cx="2829297" cy="365125"/>
          </a:xfrm>
          <a:prstGeom prst="rect">
            <a:avLst/>
          </a:prstGeom>
        </p:spPr>
        <p:txBody>
          <a:bodyPr vert="horz" lIns="91440" tIns="45720" rIns="182880" bIns="45720" rtlCol="0" anchor="ctr"/>
          <a:lstStyle>
            <a:lvl1pPr algn="r">
              <a:defRPr sz="1165">
                <a:solidFill>
                  <a:schemeClr val="tx1">
                    <a:tint val="75000"/>
                  </a:schemeClr>
                </a:solidFill>
              </a:defRPr>
            </a:lvl1pPr>
          </a:lstStyle>
          <a:p>
            <a:fld id="{02D9BEA4-EAAB-4AA7-80ED-CD4F445898E3}" type="slidenum">
              <a:rPr lang="en-US" smtClean="0"/>
              <a:t>‹#›</a:t>
            </a:fld>
            <a:endParaRPr lang="en-US"/>
          </a:p>
        </p:txBody>
      </p:sp>
    </p:spTree>
    <p:extLst>
      <p:ext uri="{BB962C8B-B14F-4D97-AF65-F5344CB8AC3E}">
        <p14:creationId xmlns:p14="http://schemas.microsoft.com/office/powerpoint/2010/main" val="2653213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Blank">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653A731-4FD9-452B-BBD7-63142F016755}"/>
              </a:ext>
            </a:extLst>
          </p:cNvPr>
          <p:cNvGraphicFramePr>
            <a:graphicFrameLocks noChangeAspect="1"/>
          </p:cNvGraphicFramePr>
          <p:nvPr userDrawn="1">
            <p:custDataLst>
              <p:tags r:id="rId1"/>
            </p:custDataLst>
            <p:extLst>
              <p:ext uri="{D42A27DB-BD31-4B8C-83A1-F6EECF244321}">
                <p14:modId xmlns:p14="http://schemas.microsoft.com/office/powerpoint/2010/main" val="18297159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4" name="Object 3" hidden="1">
                        <a:extLst>
                          <a:ext uri="{FF2B5EF4-FFF2-40B4-BE49-F238E27FC236}">
                            <a16:creationId xmlns:a16="http://schemas.microsoft.com/office/drawing/2014/main" id="{2653A731-4FD9-452B-BBD7-63142F01675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vert="horz"/>
          <a:lstStyle>
            <a:lvl1pPr>
              <a:defRPr sz="2400" b="1"/>
            </a:lvl1pPr>
          </a:lstStyle>
          <a:p>
            <a:r>
              <a:rPr lang="en-US"/>
              <a:t>Click to edit Master title style</a:t>
            </a:r>
          </a:p>
        </p:txBody>
      </p:sp>
      <p:sp>
        <p:nvSpPr>
          <p:cNvPr id="6" name="Slide Number Placeholder 5">
            <a:extLst>
              <a:ext uri="{FF2B5EF4-FFF2-40B4-BE49-F238E27FC236}">
                <a16:creationId xmlns:a16="http://schemas.microsoft.com/office/drawing/2014/main" id="{E8413972-1726-4988-8029-A4710646E130}"/>
              </a:ext>
            </a:extLst>
          </p:cNvPr>
          <p:cNvSpPr>
            <a:spLocks noGrp="1"/>
          </p:cNvSpPr>
          <p:nvPr>
            <p:ph type="sldNum" sz="quarter" idx="10"/>
          </p:nvPr>
        </p:nvSpPr>
        <p:spPr/>
        <p:txBody>
          <a:bodyPr/>
          <a:lstStyle/>
          <a:p>
            <a:fld id="{2F12EBB6-D8A3-430D-BC41-FBCBB6B36320}" type="slidenum">
              <a:rPr lang="en-US" smtClean="0"/>
              <a:pPr/>
              <a:t>‹#›</a:t>
            </a:fld>
            <a:endParaRPr lang="en-US"/>
          </a:p>
        </p:txBody>
      </p:sp>
    </p:spTree>
    <p:extLst>
      <p:ext uri="{BB962C8B-B14F-4D97-AF65-F5344CB8AC3E}">
        <p14:creationId xmlns:p14="http://schemas.microsoft.com/office/powerpoint/2010/main" val="265100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b="1"/>
            </a:lvl1pPr>
          </a:lstStyle>
          <a:p>
            <a:r>
              <a:rPr lang="en-US"/>
              <a:t>Click to edit Master title style</a:t>
            </a:r>
          </a:p>
        </p:txBody>
      </p:sp>
      <p:sp>
        <p:nvSpPr>
          <p:cNvPr id="3" name="Content Placeholder 2"/>
          <p:cNvSpPr>
            <a:spLocks noGrp="1"/>
          </p:cNvSpPr>
          <p:nvPr>
            <p:ph idx="1"/>
          </p:nvPr>
        </p:nvSpPr>
        <p:spPr/>
        <p:txBody>
          <a:bodyPr/>
          <a:lstStyle>
            <a:lvl1pPr marL="176213" indent="-176213">
              <a:buFont typeface="Wingdings" panose="05000000000000000000" pitchFamily="2" charset="2"/>
              <a:buChar cha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F87BCDDA-876D-421B-851E-63C48A2E0CDE}"/>
              </a:ext>
            </a:extLst>
          </p:cNvPr>
          <p:cNvSpPr>
            <a:spLocks noGrp="1"/>
          </p:cNvSpPr>
          <p:nvPr>
            <p:ph type="sldNum" sz="quarter" idx="10"/>
          </p:nvPr>
        </p:nvSpPr>
        <p:spPr/>
        <p:txBody>
          <a:bodyPr/>
          <a:lstStyle/>
          <a:p>
            <a:fld id="{2F12EBB6-D8A3-430D-BC41-FBCBB6B36320}" type="slidenum">
              <a:rPr lang="en-US" smtClean="0"/>
              <a:pPr/>
              <a:t>‹#›</a:t>
            </a:fld>
            <a:endParaRPr lang="en-US"/>
          </a:p>
        </p:txBody>
      </p:sp>
    </p:spTree>
    <p:extLst>
      <p:ext uri="{BB962C8B-B14F-4D97-AF65-F5344CB8AC3E}">
        <p14:creationId xmlns:p14="http://schemas.microsoft.com/office/powerpoint/2010/main" val="15852389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07DC94B-C3FC-46AF-AA49-65D157497B8A}"/>
              </a:ext>
            </a:extLst>
          </p:cNvPr>
          <p:cNvGraphicFramePr>
            <a:graphicFrameLocks noChangeAspect="1"/>
          </p:cNvGraphicFramePr>
          <p:nvPr userDrawn="1">
            <p:custDataLst>
              <p:tags r:id="rId7"/>
            </p:custDataLst>
            <p:extLst>
              <p:ext uri="{D42A27DB-BD31-4B8C-83A1-F6EECF244321}">
                <p14:modId xmlns:p14="http://schemas.microsoft.com/office/powerpoint/2010/main" val="2609449872"/>
              </p:ext>
            </p:extLst>
          </p:nvPr>
        </p:nvGraphicFramePr>
        <p:xfrm>
          <a:off x="1401" y="1401"/>
          <a:ext cx="1401" cy="1401"/>
        </p:xfrm>
        <a:graphic>
          <a:graphicData uri="http://schemas.openxmlformats.org/presentationml/2006/ole">
            <mc:AlternateContent xmlns:mc="http://schemas.openxmlformats.org/markup-compatibility/2006">
              <mc:Choice xmlns:v="urn:schemas-microsoft-com:vml" Requires="v">
                <p:oleObj name="think-cell Slide" r:id="rId9" imgW="473" imgH="473" progId="TCLayout.ActiveDocument.1">
                  <p:embed/>
                </p:oleObj>
              </mc:Choice>
              <mc:Fallback>
                <p:oleObj name="think-cell Slide" r:id="rId9" imgW="473" imgH="473" progId="TCLayout.ActiveDocument.1">
                  <p:embed/>
                  <p:pic>
                    <p:nvPicPr>
                      <p:cNvPr id="6" name="Object 5" hidden="1">
                        <a:extLst>
                          <a:ext uri="{FF2B5EF4-FFF2-40B4-BE49-F238E27FC236}">
                            <a16:creationId xmlns:a16="http://schemas.microsoft.com/office/drawing/2014/main" id="{807DC94B-C3FC-46AF-AA49-65D157497B8A}"/>
                          </a:ext>
                        </a:extLst>
                      </p:cNvPr>
                      <p:cNvPicPr/>
                      <p:nvPr/>
                    </p:nvPicPr>
                    <p:blipFill>
                      <a:blip r:embed="rId10"/>
                      <a:stretch>
                        <a:fillRect/>
                      </a:stretch>
                    </p:blipFill>
                    <p:spPr>
                      <a:xfrm>
                        <a:off x="1401" y="1401"/>
                        <a:ext cx="1401" cy="1401"/>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17C6F595-CF5B-489D-9464-D750304BFEE4}"/>
              </a:ext>
            </a:extLst>
          </p:cNvPr>
          <p:cNvSpPr/>
          <p:nvPr userDrawn="1">
            <p:custDataLst>
              <p:tags r:id="rId8"/>
            </p:custDataLst>
          </p:nvPr>
        </p:nvSpPr>
        <p:spPr>
          <a:xfrm>
            <a:off x="0" y="0"/>
            <a:ext cx="140074" cy="140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718" b="0" i="0" baseline="0">
              <a:latin typeface="Arial" panose="020B0604020202020204" pitchFamily="34" charset="0"/>
              <a:ea typeface="+mj-ea"/>
              <a:cs typeface="+mj-cs"/>
              <a:sym typeface="Arial" panose="020B0604020202020204" pitchFamily="34" charset="0"/>
            </a:endParaRPr>
          </a:p>
        </p:txBody>
      </p:sp>
      <p:sp>
        <p:nvSpPr>
          <p:cNvPr id="7" name="Rectangle 6"/>
          <p:cNvSpPr/>
          <p:nvPr/>
        </p:nvSpPr>
        <p:spPr>
          <a:xfrm>
            <a:off x="0" y="0"/>
            <a:ext cx="12192000" cy="909425"/>
          </a:xfrm>
          <a:prstGeom prst="rect">
            <a:avLst/>
          </a:prstGeom>
          <a:solidFill>
            <a:srgbClr val="0089C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941"/>
          </a:p>
        </p:txBody>
      </p:sp>
      <p:sp>
        <p:nvSpPr>
          <p:cNvPr id="2" name="Title Placeholder 1"/>
          <p:cNvSpPr>
            <a:spLocks noGrp="1"/>
          </p:cNvSpPr>
          <p:nvPr>
            <p:ph type="title"/>
          </p:nvPr>
        </p:nvSpPr>
        <p:spPr>
          <a:xfrm>
            <a:off x="338666" y="100880"/>
            <a:ext cx="11551349" cy="723966"/>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526344" y="1674217"/>
            <a:ext cx="11363672"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p:cNvSpPr/>
          <p:nvPr/>
        </p:nvSpPr>
        <p:spPr>
          <a:xfrm>
            <a:off x="0" y="6727759"/>
            <a:ext cx="12192000" cy="130241"/>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941"/>
          </a:p>
        </p:txBody>
      </p:sp>
      <p:sp>
        <p:nvSpPr>
          <p:cNvPr id="10" name="Rectangle 9"/>
          <p:cNvSpPr/>
          <p:nvPr/>
        </p:nvSpPr>
        <p:spPr>
          <a:xfrm>
            <a:off x="0" y="905993"/>
            <a:ext cx="12192000" cy="7318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941"/>
          </a:p>
        </p:txBody>
      </p:sp>
      <p:sp>
        <p:nvSpPr>
          <p:cNvPr id="4" name="Slide Number Placeholder 3"/>
          <p:cNvSpPr>
            <a:spLocks noGrp="1"/>
          </p:cNvSpPr>
          <p:nvPr>
            <p:ph type="sldNum" sz="quarter" idx="4"/>
          </p:nvPr>
        </p:nvSpPr>
        <p:spPr>
          <a:xfrm>
            <a:off x="9657978" y="6356351"/>
            <a:ext cx="2527313" cy="365125"/>
          </a:xfrm>
          <a:prstGeom prst="rect">
            <a:avLst/>
          </a:prstGeom>
        </p:spPr>
        <p:txBody>
          <a:bodyPr vert="horz" lIns="91440" tIns="45720" rIns="91440" bIns="45720" rtlCol="0" anchor="ctr"/>
          <a:lstStyle>
            <a:lvl1pPr algn="r">
              <a:defRPr sz="1165">
                <a:solidFill>
                  <a:schemeClr val="tx1">
                    <a:tint val="75000"/>
                  </a:schemeClr>
                </a:solidFill>
                <a:latin typeface="Calibri" panose="020F0502020204030204" pitchFamily="34" charset="0"/>
                <a:cs typeface="Calibri" panose="020F0502020204030204" pitchFamily="34" charset="0"/>
              </a:defRPr>
            </a:lvl1pPr>
          </a:lstStyle>
          <a:p>
            <a:fld id="{02D9BEA4-EAAB-4AA7-80ED-CD4F445898E3}" type="slidenum">
              <a:rPr lang="en-US" smtClean="0"/>
              <a:pPr/>
              <a:t>‹#›</a:t>
            </a:fld>
            <a:endParaRPr lang="en-US"/>
          </a:p>
        </p:txBody>
      </p:sp>
    </p:spTree>
    <p:extLst>
      <p:ext uri="{BB962C8B-B14F-4D97-AF65-F5344CB8AC3E}">
        <p14:creationId xmlns:p14="http://schemas.microsoft.com/office/powerpoint/2010/main" val="38254199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lgn="l" defTabSz="887545" rtl="0" eaLnBrk="1" latinLnBrk="0" hangingPunct="1">
        <a:lnSpc>
          <a:spcPct val="90000"/>
        </a:lnSpc>
        <a:spcBef>
          <a:spcPct val="0"/>
        </a:spcBef>
        <a:buNone/>
        <a:defRPr sz="3177" b="1" kern="1200">
          <a:solidFill>
            <a:schemeClr val="bg1"/>
          </a:solidFill>
          <a:latin typeface="+mj-lt"/>
          <a:ea typeface="+mj-ea"/>
          <a:cs typeface="+mj-cs"/>
        </a:defRPr>
      </a:lvl1pPr>
    </p:titleStyle>
    <p:bodyStyle>
      <a:lvl1pPr marL="221887" indent="-221887" algn="l" defTabSz="887545" rtl="0" eaLnBrk="1" latinLnBrk="0" hangingPunct="1">
        <a:lnSpc>
          <a:spcPct val="90000"/>
        </a:lnSpc>
        <a:spcBef>
          <a:spcPts val="1747"/>
        </a:spcBef>
        <a:buClrTx/>
        <a:buFont typeface="Wingdings" panose="05000000000000000000" pitchFamily="2" charset="2"/>
        <a:buChar char=""/>
        <a:defRPr sz="1747" kern="1200">
          <a:solidFill>
            <a:schemeClr val="tx1"/>
          </a:solidFill>
          <a:latin typeface="+mn-lt"/>
          <a:ea typeface="+mn-ea"/>
          <a:cs typeface="+mn-cs"/>
        </a:defRPr>
      </a:lvl1pPr>
      <a:lvl2pPr marL="665660" indent="-221887" algn="l" defTabSz="887545" rtl="0" eaLnBrk="1" latinLnBrk="0" hangingPunct="1">
        <a:lnSpc>
          <a:spcPct val="90000"/>
        </a:lnSpc>
        <a:spcBef>
          <a:spcPts val="97"/>
        </a:spcBef>
        <a:buFont typeface="Arial" panose="020B0604020202020204" pitchFamily="34" charset="0"/>
        <a:buChar char="−"/>
        <a:defRPr sz="1553" kern="1200">
          <a:solidFill>
            <a:schemeClr val="tx1"/>
          </a:solidFill>
          <a:latin typeface="+mn-lt"/>
          <a:ea typeface="+mn-ea"/>
          <a:cs typeface="+mn-cs"/>
        </a:defRPr>
      </a:lvl2pPr>
      <a:lvl3pPr marL="1109432" indent="-221887" algn="l" defTabSz="887545" rtl="0" eaLnBrk="1" latinLnBrk="0" hangingPunct="1">
        <a:lnSpc>
          <a:spcPct val="90000"/>
        </a:lnSpc>
        <a:spcBef>
          <a:spcPts val="485"/>
        </a:spcBef>
        <a:buFont typeface="Arial" panose="020B0604020202020204" pitchFamily="34" charset="0"/>
        <a:buChar char="•"/>
        <a:defRPr sz="1359" kern="1200">
          <a:solidFill>
            <a:schemeClr val="tx1"/>
          </a:solidFill>
          <a:latin typeface="+mn-lt"/>
          <a:ea typeface="+mn-ea"/>
          <a:cs typeface="+mn-cs"/>
        </a:defRPr>
      </a:lvl3pPr>
      <a:lvl4pPr marL="1553205" indent="-221887" algn="l" defTabSz="887545" rtl="0" eaLnBrk="1" latinLnBrk="0" hangingPunct="1">
        <a:lnSpc>
          <a:spcPct val="90000"/>
        </a:lnSpc>
        <a:spcBef>
          <a:spcPts val="485"/>
        </a:spcBef>
        <a:buFont typeface="Arial" panose="020B0604020202020204" pitchFamily="34" charset="0"/>
        <a:buChar char="•"/>
        <a:defRPr sz="1165" kern="1200">
          <a:solidFill>
            <a:schemeClr val="tx1"/>
          </a:solidFill>
          <a:latin typeface="+mn-lt"/>
          <a:ea typeface="+mn-ea"/>
          <a:cs typeface="+mn-cs"/>
        </a:defRPr>
      </a:lvl4pPr>
      <a:lvl5pPr marL="1996979" indent="-221887" algn="l" defTabSz="887545" rtl="0" eaLnBrk="1" latinLnBrk="0" hangingPunct="1">
        <a:lnSpc>
          <a:spcPct val="90000"/>
        </a:lnSpc>
        <a:spcBef>
          <a:spcPts val="485"/>
        </a:spcBef>
        <a:buFont typeface="Arial" panose="020B0604020202020204" pitchFamily="34" charset="0"/>
        <a:buChar char="•"/>
        <a:defRPr sz="1165" kern="1200">
          <a:solidFill>
            <a:schemeClr val="tx1"/>
          </a:solidFill>
          <a:latin typeface="+mn-lt"/>
          <a:ea typeface="+mn-ea"/>
          <a:cs typeface="+mn-cs"/>
        </a:defRPr>
      </a:lvl5pPr>
      <a:lvl6pPr marL="2440752" indent="-221887" algn="l" defTabSz="887545" rtl="0" eaLnBrk="1" latinLnBrk="0" hangingPunct="1">
        <a:lnSpc>
          <a:spcPct val="90000"/>
        </a:lnSpc>
        <a:spcBef>
          <a:spcPts val="485"/>
        </a:spcBef>
        <a:buFont typeface="Arial" panose="020B0604020202020204" pitchFamily="34" charset="0"/>
        <a:buChar char="•"/>
        <a:defRPr sz="1747" kern="1200">
          <a:solidFill>
            <a:schemeClr val="tx1"/>
          </a:solidFill>
          <a:latin typeface="+mn-lt"/>
          <a:ea typeface="+mn-ea"/>
          <a:cs typeface="+mn-cs"/>
        </a:defRPr>
      </a:lvl6pPr>
      <a:lvl7pPr marL="2884524" indent="-221887" algn="l" defTabSz="887545" rtl="0" eaLnBrk="1" latinLnBrk="0" hangingPunct="1">
        <a:lnSpc>
          <a:spcPct val="90000"/>
        </a:lnSpc>
        <a:spcBef>
          <a:spcPts val="485"/>
        </a:spcBef>
        <a:buFont typeface="Arial" panose="020B0604020202020204" pitchFamily="34" charset="0"/>
        <a:buChar char="•"/>
        <a:defRPr sz="1747" kern="1200">
          <a:solidFill>
            <a:schemeClr val="tx1"/>
          </a:solidFill>
          <a:latin typeface="+mn-lt"/>
          <a:ea typeface="+mn-ea"/>
          <a:cs typeface="+mn-cs"/>
        </a:defRPr>
      </a:lvl7pPr>
      <a:lvl8pPr marL="3328297" indent="-221887" algn="l" defTabSz="887545" rtl="0" eaLnBrk="1" latinLnBrk="0" hangingPunct="1">
        <a:lnSpc>
          <a:spcPct val="90000"/>
        </a:lnSpc>
        <a:spcBef>
          <a:spcPts val="485"/>
        </a:spcBef>
        <a:buFont typeface="Arial" panose="020B0604020202020204" pitchFamily="34" charset="0"/>
        <a:buChar char="•"/>
        <a:defRPr sz="1747" kern="1200">
          <a:solidFill>
            <a:schemeClr val="tx1"/>
          </a:solidFill>
          <a:latin typeface="+mn-lt"/>
          <a:ea typeface="+mn-ea"/>
          <a:cs typeface="+mn-cs"/>
        </a:defRPr>
      </a:lvl8pPr>
      <a:lvl9pPr marL="3772069" indent="-221887" algn="l" defTabSz="887545" rtl="0" eaLnBrk="1" latinLnBrk="0" hangingPunct="1">
        <a:lnSpc>
          <a:spcPct val="90000"/>
        </a:lnSpc>
        <a:spcBef>
          <a:spcPts val="485"/>
        </a:spcBef>
        <a:buFont typeface="Arial" panose="020B0604020202020204" pitchFamily="34" charset="0"/>
        <a:buChar char="•"/>
        <a:defRPr sz="1747" kern="1200">
          <a:solidFill>
            <a:schemeClr val="tx1"/>
          </a:solidFill>
          <a:latin typeface="+mn-lt"/>
          <a:ea typeface="+mn-ea"/>
          <a:cs typeface="+mn-cs"/>
        </a:defRPr>
      </a:lvl9pPr>
    </p:bodyStyle>
    <p:otherStyle>
      <a:defPPr>
        <a:defRPr lang="en-US"/>
      </a:defPPr>
      <a:lvl1pPr marL="0" algn="l" defTabSz="887545" rtl="0" eaLnBrk="1" latinLnBrk="0" hangingPunct="1">
        <a:defRPr sz="1747" kern="1200">
          <a:solidFill>
            <a:schemeClr val="tx1"/>
          </a:solidFill>
          <a:latin typeface="+mn-lt"/>
          <a:ea typeface="+mn-ea"/>
          <a:cs typeface="+mn-cs"/>
        </a:defRPr>
      </a:lvl1pPr>
      <a:lvl2pPr marL="443772" algn="l" defTabSz="887545" rtl="0" eaLnBrk="1" latinLnBrk="0" hangingPunct="1">
        <a:defRPr sz="1747" kern="1200">
          <a:solidFill>
            <a:schemeClr val="tx1"/>
          </a:solidFill>
          <a:latin typeface="+mn-lt"/>
          <a:ea typeface="+mn-ea"/>
          <a:cs typeface="+mn-cs"/>
        </a:defRPr>
      </a:lvl2pPr>
      <a:lvl3pPr marL="887545" algn="l" defTabSz="887545" rtl="0" eaLnBrk="1" latinLnBrk="0" hangingPunct="1">
        <a:defRPr sz="1747" kern="1200">
          <a:solidFill>
            <a:schemeClr val="tx1"/>
          </a:solidFill>
          <a:latin typeface="+mn-lt"/>
          <a:ea typeface="+mn-ea"/>
          <a:cs typeface="+mn-cs"/>
        </a:defRPr>
      </a:lvl3pPr>
      <a:lvl4pPr marL="1331318" algn="l" defTabSz="887545" rtl="0" eaLnBrk="1" latinLnBrk="0" hangingPunct="1">
        <a:defRPr sz="1747" kern="1200">
          <a:solidFill>
            <a:schemeClr val="tx1"/>
          </a:solidFill>
          <a:latin typeface="+mn-lt"/>
          <a:ea typeface="+mn-ea"/>
          <a:cs typeface="+mn-cs"/>
        </a:defRPr>
      </a:lvl4pPr>
      <a:lvl5pPr marL="1775092" algn="l" defTabSz="887545" rtl="0" eaLnBrk="1" latinLnBrk="0" hangingPunct="1">
        <a:defRPr sz="1747" kern="1200">
          <a:solidFill>
            <a:schemeClr val="tx1"/>
          </a:solidFill>
          <a:latin typeface="+mn-lt"/>
          <a:ea typeface="+mn-ea"/>
          <a:cs typeface="+mn-cs"/>
        </a:defRPr>
      </a:lvl5pPr>
      <a:lvl6pPr marL="2218865" algn="l" defTabSz="887545" rtl="0" eaLnBrk="1" latinLnBrk="0" hangingPunct="1">
        <a:defRPr sz="1747" kern="1200">
          <a:solidFill>
            <a:schemeClr val="tx1"/>
          </a:solidFill>
          <a:latin typeface="+mn-lt"/>
          <a:ea typeface="+mn-ea"/>
          <a:cs typeface="+mn-cs"/>
        </a:defRPr>
      </a:lvl6pPr>
      <a:lvl7pPr marL="2662638" algn="l" defTabSz="887545" rtl="0" eaLnBrk="1" latinLnBrk="0" hangingPunct="1">
        <a:defRPr sz="1747" kern="1200">
          <a:solidFill>
            <a:schemeClr val="tx1"/>
          </a:solidFill>
          <a:latin typeface="+mn-lt"/>
          <a:ea typeface="+mn-ea"/>
          <a:cs typeface="+mn-cs"/>
        </a:defRPr>
      </a:lvl7pPr>
      <a:lvl8pPr marL="3106411" algn="l" defTabSz="887545" rtl="0" eaLnBrk="1" latinLnBrk="0" hangingPunct="1">
        <a:defRPr sz="1747" kern="1200">
          <a:solidFill>
            <a:schemeClr val="tx1"/>
          </a:solidFill>
          <a:latin typeface="+mn-lt"/>
          <a:ea typeface="+mn-ea"/>
          <a:cs typeface="+mn-cs"/>
        </a:defRPr>
      </a:lvl8pPr>
      <a:lvl9pPr marL="3550184" algn="l" defTabSz="887545" rtl="0" eaLnBrk="1" latinLnBrk="0" hangingPunct="1">
        <a:defRPr sz="174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B42050-3959-9D1D-88FC-710BBC2C9B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4FF5A8-B747-A1F7-B4A2-39D37C2DCFF5}"/>
              </a:ext>
            </a:extLst>
          </p:cNvPr>
          <p:cNvSpPr>
            <a:spLocks noGrp="1"/>
          </p:cNvSpPr>
          <p:nvPr>
            <p:ph type="title"/>
          </p:nvPr>
        </p:nvSpPr>
        <p:spPr/>
        <p:txBody>
          <a:bodyPr/>
          <a:lstStyle/>
          <a:p>
            <a:r>
              <a:rPr lang="en-US" dirty="0"/>
              <a:t>FIGURE PG&amp;E-8.2.1-1</a:t>
            </a:r>
          </a:p>
        </p:txBody>
      </p:sp>
      <p:sp>
        <p:nvSpPr>
          <p:cNvPr id="4" name="Slide Number Placeholder 3">
            <a:extLst>
              <a:ext uri="{FF2B5EF4-FFF2-40B4-BE49-F238E27FC236}">
                <a16:creationId xmlns:a16="http://schemas.microsoft.com/office/drawing/2014/main" id="{8138B050-BD57-162E-D5DD-DA961BF8874F}"/>
              </a:ext>
            </a:extLst>
          </p:cNvPr>
          <p:cNvSpPr>
            <a:spLocks noGrp="1"/>
          </p:cNvSpPr>
          <p:nvPr>
            <p:ph type="sldNum" sz="quarter" idx="10"/>
          </p:nvPr>
        </p:nvSpPr>
        <p:spPr/>
        <p:txBody>
          <a:bodyPr/>
          <a:lstStyle/>
          <a:p>
            <a:fld id="{2F12EBB6-D8A3-430D-BC41-FBCBB6B36320}" type="slidenum">
              <a:rPr lang="en-US" smtClean="0"/>
              <a:pPr/>
              <a:t>1</a:t>
            </a:fld>
            <a:endParaRPr lang="en-US"/>
          </a:p>
        </p:txBody>
      </p:sp>
      <p:grpSp>
        <p:nvGrpSpPr>
          <p:cNvPr id="3" name="Group 2" descr="Flowchart showing the PG and E planning and review process for CPZ segments. The process includes multiple decision points regarding feasibility, risk assessment, and cost-benefit analysis. Important steps involve documenting specific planning orders and updating scope in Google Earth, ending in Cost Benefit Analysis.&#10;">
            <a:extLst>
              <a:ext uri="{FF2B5EF4-FFF2-40B4-BE49-F238E27FC236}">
                <a16:creationId xmlns:a16="http://schemas.microsoft.com/office/drawing/2014/main" id="{B939874C-18B2-CB46-DC09-3B4D7BF44CF0}"/>
              </a:ext>
            </a:extLst>
          </p:cNvPr>
          <p:cNvGrpSpPr/>
          <p:nvPr/>
        </p:nvGrpSpPr>
        <p:grpSpPr>
          <a:xfrm>
            <a:off x="576294" y="507579"/>
            <a:ext cx="11365214" cy="5901074"/>
            <a:chOff x="576294" y="507579"/>
            <a:chExt cx="11365214" cy="5901074"/>
          </a:xfrm>
        </p:grpSpPr>
        <p:sp>
          <p:nvSpPr>
            <p:cNvPr id="5" name="Rectangle 4">
              <a:extLst>
                <a:ext uri="{FF2B5EF4-FFF2-40B4-BE49-F238E27FC236}">
                  <a16:creationId xmlns:a16="http://schemas.microsoft.com/office/drawing/2014/main" id="{F24E0A0D-BE46-A365-8E8B-077A4C48F5DD}"/>
                </a:ext>
              </a:extLst>
            </p:cNvPr>
            <p:cNvSpPr>
              <a:spLocks/>
            </p:cNvSpPr>
            <p:nvPr/>
          </p:nvSpPr>
          <p:spPr>
            <a:xfrm>
              <a:off x="576294" y="1090199"/>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a:solidFill>
                    <a:srgbClr val="FFFFFF"/>
                  </a:solidFill>
                  <a:latin typeface="Arial Black" panose="020B0A04020102020204" pitchFamily="34" charset="0"/>
                </a:rPr>
                <a:t>WDRM V4 1-N</a:t>
              </a:r>
            </a:p>
          </p:txBody>
        </p:sp>
        <p:sp>
          <p:nvSpPr>
            <p:cNvPr id="6" name="Rectangle 5">
              <a:extLst>
                <a:ext uri="{FF2B5EF4-FFF2-40B4-BE49-F238E27FC236}">
                  <a16:creationId xmlns:a16="http://schemas.microsoft.com/office/drawing/2014/main" id="{FF48A651-E8ED-A57B-CA4E-A2B40BA2EA64}"/>
                </a:ext>
              </a:extLst>
            </p:cNvPr>
            <p:cNvSpPr>
              <a:spLocks/>
            </p:cNvSpPr>
            <p:nvPr/>
          </p:nvSpPr>
          <p:spPr>
            <a:xfrm>
              <a:off x="2733236" y="1090900"/>
              <a:ext cx="1851734" cy="46655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dirty="0">
                  <a:solidFill>
                    <a:srgbClr val="FFFFFF"/>
                  </a:solidFill>
                  <a:latin typeface="Times New Roman" panose="02020603050405020304" pitchFamily="18" charset="0"/>
                  <a:cs typeface="Times New Roman" panose="02020603050405020304" pitchFamily="18" charset="0"/>
                </a:rPr>
                <a:t>Manually review list of CPZ’s in Foundry Work Planning Center (WPC)</a:t>
              </a:r>
            </a:p>
          </p:txBody>
        </p:sp>
        <p:sp>
          <p:nvSpPr>
            <p:cNvPr id="7" name="Rectangle 6">
              <a:extLst>
                <a:ext uri="{FF2B5EF4-FFF2-40B4-BE49-F238E27FC236}">
                  <a16:creationId xmlns:a16="http://schemas.microsoft.com/office/drawing/2014/main" id="{03F87895-5A8A-FB03-C22C-0939AEFEB046}"/>
                </a:ext>
              </a:extLst>
            </p:cNvPr>
            <p:cNvSpPr>
              <a:spLocks/>
            </p:cNvSpPr>
            <p:nvPr/>
          </p:nvSpPr>
          <p:spPr>
            <a:xfrm>
              <a:off x="4878332" y="1175164"/>
              <a:ext cx="1425191" cy="29662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dirty="0">
                  <a:solidFill>
                    <a:srgbClr val="00465C"/>
                  </a:solidFill>
                  <a:latin typeface="Times New Roman" panose="02020603050405020304" pitchFamily="18" charset="0"/>
                  <a:cs typeface="Times New Roman" panose="02020603050405020304" pitchFamily="18" charset="0"/>
                </a:rPr>
                <a:t>Is CPZ less then 1 mile?</a:t>
              </a:r>
            </a:p>
          </p:txBody>
        </p:sp>
        <p:sp>
          <p:nvSpPr>
            <p:cNvPr id="9" name="Rectangle 8">
              <a:extLst>
                <a:ext uri="{FF2B5EF4-FFF2-40B4-BE49-F238E27FC236}">
                  <a16:creationId xmlns:a16="http://schemas.microsoft.com/office/drawing/2014/main" id="{54DB8A6B-7E53-1992-B126-BF8F76AA8DB7}"/>
                </a:ext>
              </a:extLst>
            </p:cNvPr>
            <p:cNvSpPr>
              <a:spLocks/>
            </p:cNvSpPr>
            <p:nvPr/>
          </p:nvSpPr>
          <p:spPr>
            <a:xfrm>
              <a:off x="7002558" y="1472107"/>
              <a:ext cx="1730696" cy="46655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dirty="0">
                  <a:solidFill>
                    <a:srgbClr val="FFFFFF"/>
                  </a:solidFill>
                  <a:latin typeface="Times New Roman" panose="02020603050405020304" pitchFamily="18" charset="0"/>
                  <a:cs typeface="Times New Roman" panose="02020603050405020304" pitchFamily="18" charset="0"/>
                </a:rPr>
                <a:t>Proceed/combine if adjacent CPZ is within 2027-2030 outlook or the only HFTD CPZ.</a:t>
              </a:r>
            </a:p>
          </p:txBody>
        </p:sp>
        <p:sp>
          <p:nvSpPr>
            <p:cNvPr id="10" name="Rectangle 9">
              <a:extLst>
                <a:ext uri="{FF2B5EF4-FFF2-40B4-BE49-F238E27FC236}">
                  <a16:creationId xmlns:a16="http://schemas.microsoft.com/office/drawing/2014/main" id="{A5C073CC-1513-41EB-2AB4-AD02C6D053EB}"/>
                </a:ext>
              </a:extLst>
            </p:cNvPr>
            <p:cNvSpPr>
              <a:spLocks/>
            </p:cNvSpPr>
            <p:nvPr/>
          </p:nvSpPr>
          <p:spPr>
            <a:xfrm>
              <a:off x="7008336" y="1030063"/>
              <a:ext cx="1719140" cy="351265"/>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dirty="0">
                  <a:solidFill>
                    <a:srgbClr val="FFFFFF"/>
                  </a:solidFill>
                  <a:latin typeface="Times New Roman" panose="02020603050405020304" pitchFamily="18" charset="0"/>
                  <a:cs typeface="Times New Roman" panose="02020603050405020304" pitchFamily="18" charset="0"/>
                </a:rPr>
                <a:t>Exclude if adjacent CPZ is not within 2027-2030 outlook</a:t>
              </a:r>
            </a:p>
          </p:txBody>
        </p:sp>
        <p:cxnSp>
          <p:nvCxnSpPr>
            <p:cNvPr id="14" name="Connector: Elbow 13">
              <a:extLst>
                <a:ext uri="{FF2B5EF4-FFF2-40B4-BE49-F238E27FC236}">
                  <a16:creationId xmlns:a16="http://schemas.microsoft.com/office/drawing/2014/main" id="{C6047472-F3C3-C549-BD7C-F11BEA83A694}"/>
                </a:ext>
              </a:extLst>
            </p:cNvPr>
            <p:cNvCxnSpPr>
              <a:stCxn id="5" idx="3"/>
              <a:endCxn id="6" idx="1"/>
            </p:cNvCxnSpPr>
            <p:nvPr/>
          </p:nvCxnSpPr>
          <p:spPr>
            <a:xfrm>
              <a:off x="2295434" y="1323474"/>
              <a:ext cx="437802" cy="70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2B8BD572-8CDE-E4E5-9C8F-3762EBF7E45C}"/>
                </a:ext>
              </a:extLst>
            </p:cNvPr>
            <p:cNvCxnSpPr>
              <a:stCxn id="6" idx="3"/>
              <a:endCxn id="7" idx="1"/>
            </p:cNvCxnSpPr>
            <p:nvPr/>
          </p:nvCxnSpPr>
          <p:spPr>
            <a:xfrm flipV="1">
              <a:off x="4584970" y="1323474"/>
              <a:ext cx="293362" cy="70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19D0391D-1E12-C76A-6454-FA9F57CB0EC0}"/>
                </a:ext>
              </a:extLst>
            </p:cNvPr>
            <p:cNvCxnSpPr>
              <a:stCxn id="7" idx="3"/>
              <a:endCxn id="10" idx="1"/>
            </p:cNvCxnSpPr>
            <p:nvPr/>
          </p:nvCxnSpPr>
          <p:spPr>
            <a:xfrm flipV="1">
              <a:off x="6303523" y="1205696"/>
              <a:ext cx="704813" cy="117778"/>
            </a:xfrm>
            <a:prstGeom prst="bentConnector3">
              <a:avLst>
                <a:gd name="adj1" fmla="val 5135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0904FDD9-A72A-BE36-F8CF-D265F13A411E}"/>
                </a:ext>
              </a:extLst>
            </p:cNvPr>
            <p:cNvCxnSpPr>
              <a:stCxn id="7" idx="3"/>
              <a:endCxn id="9" idx="1"/>
            </p:cNvCxnSpPr>
            <p:nvPr/>
          </p:nvCxnSpPr>
          <p:spPr>
            <a:xfrm>
              <a:off x="6303523" y="1323474"/>
              <a:ext cx="699035" cy="381908"/>
            </a:xfrm>
            <a:prstGeom prst="bentConnector3">
              <a:avLst>
                <a:gd name="adj1" fmla="val 51818"/>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449FA6BA-2C77-40FE-BBC6-8A0FF44F680F}"/>
                </a:ext>
              </a:extLst>
            </p:cNvPr>
            <p:cNvSpPr>
              <a:spLocks/>
            </p:cNvSpPr>
            <p:nvPr/>
          </p:nvSpPr>
          <p:spPr>
            <a:xfrm>
              <a:off x="576294" y="2312641"/>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a:solidFill>
                    <a:srgbClr val="FFFFFF"/>
                  </a:solidFill>
                  <a:latin typeface="Arial Black" panose="020B0A04020102020204" pitchFamily="34" charset="0"/>
                </a:rPr>
                <a:t>Begin High Level Feasibility Review</a:t>
              </a:r>
            </a:p>
          </p:txBody>
        </p:sp>
        <p:cxnSp>
          <p:nvCxnSpPr>
            <p:cNvPr id="23" name="Connector: Elbow 22">
              <a:extLst>
                <a:ext uri="{FF2B5EF4-FFF2-40B4-BE49-F238E27FC236}">
                  <a16:creationId xmlns:a16="http://schemas.microsoft.com/office/drawing/2014/main" id="{09A9BFB5-A657-38C5-2E3B-33C32DD4B855}"/>
                </a:ext>
              </a:extLst>
            </p:cNvPr>
            <p:cNvCxnSpPr>
              <a:stCxn id="9" idx="2"/>
              <a:endCxn id="21" idx="0"/>
            </p:cNvCxnSpPr>
            <p:nvPr/>
          </p:nvCxnSpPr>
          <p:spPr>
            <a:xfrm rot="5400000">
              <a:off x="4464893" y="-1090372"/>
              <a:ext cx="373984" cy="643204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BE7E7ED7-8854-4D7A-515D-131DF6F103FA}"/>
                </a:ext>
              </a:extLst>
            </p:cNvPr>
            <p:cNvCxnSpPr>
              <a:stCxn id="7" idx="2"/>
              <a:endCxn id="21" idx="0"/>
            </p:cNvCxnSpPr>
            <p:nvPr/>
          </p:nvCxnSpPr>
          <p:spPr>
            <a:xfrm rot="5400000">
              <a:off x="3092968" y="-185320"/>
              <a:ext cx="840857" cy="4155064"/>
            </a:xfrm>
            <a:prstGeom prst="bentConnector3">
              <a:avLst>
                <a:gd name="adj1" fmla="val 77765"/>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6E6012E-FC2A-10A3-D99A-2730F77BE8A3}"/>
                </a:ext>
              </a:extLst>
            </p:cNvPr>
            <p:cNvSpPr txBox="1"/>
            <p:nvPr/>
          </p:nvSpPr>
          <p:spPr>
            <a:xfrm>
              <a:off x="5546341" y="1676768"/>
              <a:ext cx="415047" cy="215444"/>
            </a:xfrm>
            <a:prstGeom prst="rect">
              <a:avLst/>
            </a:prstGeom>
            <a:noFill/>
          </p:spPr>
          <p:txBody>
            <a:bodyPr wrap="square" rtlCol="0">
              <a:spAutoFit/>
            </a:bodyPr>
            <a:lstStyle/>
            <a:p>
              <a:r>
                <a:rPr lang="en-US" sz="800"/>
                <a:t>No</a:t>
              </a:r>
            </a:p>
          </p:txBody>
        </p:sp>
        <p:sp>
          <p:nvSpPr>
            <p:cNvPr id="28" name="TextBox 27">
              <a:extLst>
                <a:ext uri="{FF2B5EF4-FFF2-40B4-BE49-F238E27FC236}">
                  <a16:creationId xmlns:a16="http://schemas.microsoft.com/office/drawing/2014/main" id="{EEE81268-CEAD-4935-8F89-38650B26AD0F}"/>
                </a:ext>
              </a:extLst>
            </p:cNvPr>
            <p:cNvSpPr txBox="1"/>
            <p:nvPr/>
          </p:nvSpPr>
          <p:spPr>
            <a:xfrm>
              <a:off x="6308536" y="1131489"/>
              <a:ext cx="415047" cy="215444"/>
            </a:xfrm>
            <a:prstGeom prst="rect">
              <a:avLst/>
            </a:prstGeom>
            <a:noFill/>
          </p:spPr>
          <p:txBody>
            <a:bodyPr wrap="square" rtlCol="0">
              <a:spAutoFit/>
            </a:bodyPr>
            <a:lstStyle/>
            <a:p>
              <a:r>
                <a:rPr lang="en-US" sz="800"/>
                <a:t>Yes</a:t>
              </a:r>
            </a:p>
          </p:txBody>
        </p:sp>
        <p:sp>
          <p:nvSpPr>
            <p:cNvPr id="32" name="Rectangle 31">
              <a:extLst>
                <a:ext uri="{FF2B5EF4-FFF2-40B4-BE49-F238E27FC236}">
                  <a16:creationId xmlns:a16="http://schemas.microsoft.com/office/drawing/2014/main" id="{5CACDC57-9A83-8B0A-FBEB-F4EA406720AF}"/>
                </a:ext>
              </a:extLst>
            </p:cNvPr>
            <p:cNvSpPr>
              <a:spLocks/>
            </p:cNvSpPr>
            <p:nvPr/>
          </p:nvSpPr>
          <p:spPr>
            <a:xfrm>
              <a:off x="2932269" y="2396904"/>
              <a:ext cx="2021825" cy="29662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Times New Roman" panose="02020603050405020304" pitchFamily="18" charset="0"/>
                  <a:cs typeface="Times New Roman" panose="02020603050405020304" pitchFamily="18" charset="0"/>
                </a:rPr>
                <a:t>Does this segment already have work in the current workplan/or complete? </a:t>
              </a:r>
            </a:p>
          </p:txBody>
        </p:sp>
        <p:sp>
          <p:nvSpPr>
            <p:cNvPr id="33" name="Rectangle 32">
              <a:extLst>
                <a:ext uri="{FF2B5EF4-FFF2-40B4-BE49-F238E27FC236}">
                  <a16:creationId xmlns:a16="http://schemas.microsoft.com/office/drawing/2014/main" id="{BF6F2B5E-7B8F-EA36-74D3-3CC71CFF0D46}"/>
                </a:ext>
              </a:extLst>
            </p:cNvPr>
            <p:cNvSpPr>
              <a:spLocks/>
            </p:cNvSpPr>
            <p:nvPr/>
          </p:nvSpPr>
          <p:spPr>
            <a:xfrm>
              <a:off x="2932269" y="3425127"/>
              <a:ext cx="2021825" cy="29662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Times New Roman" panose="02020603050405020304" pitchFamily="18" charset="0"/>
                  <a:cs typeface="Times New Roman" panose="02020603050405020304" pitchFamily="18" charset="0"/>
                </a:rPr>
                <a:t>Does this segment have risk that extends beyond this segment’s borders?</a:t>
              </a:r>
            </a:p>
          </p:txBody>
        </p:sp>
        <p:sp>
          <p:nvSpPr>
            <p:cNvPr id="34" name="Rectangle 33">
              <a:extLst>
                <a:ext uri="{FF2B5EF4-FFF2-40B4-BE49-F238E27FC236}">
                  <a16:creationId xmlns:a16="http://schemas.microsoft.com/office/drawing/2014/main" id="{4705C003-F1E1-7409-CD1B-D107D02F4070}"/>
                </a:ext>
              </a:extLst>
            </p:cNvPr>
            <p:cNvSpPr>
              <a:spLocks/>
            </p:cNvSpPr>
            <p:nvPr/>
          </p:nvSpPr>
          <p:spPr>
            <a:xfrm>
              <a:off x="2932269" y="2911015"/>
              <a:ext cx="2021825" cy="29662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Times New Roman" panose="02020603050405020304" pitchFamily="18" charset="0"/>
                  <a:cs typeface="Times New Roman" panose="02020603050405020304" pitchFamily="18" charset="0"/>
                </a:rPr>
                <a:t>Does this segment have HFRA adjustments or adjacent buffer zones?</a:t>
              </a:r>
            </a:p>
          </p:txBody>
        </p:sp>
        <p:sp>
          <p:nvSpPr>
            <p:cNvPr id="35" name="Rectangle 34">
              <a:extLst>
                <a:ext uri="{FF2B5EF4-FFF2-40B4-BE49-F238E27FC236}">
                  <a16:creationId xmlns:a16="http://schemas.microsoft.com/office/drawing/2014/main" id="{8F8272A8-1459-518B-3D72-096CDF3078C3}"/>
                </a:ext>
              </a:extLst>
            </p:cNvPr>
            <p:cNvSpPr>
              <a:spLocks/>
            </p:cNvSpPr>
            <p:nvPr/>
          </p:nvSpPr>
          <p:spPr>
            <a:xfrm>
              <a:off x="2932268" y="3945663"/>
              <a:ext cx="2021825" cy="380981"/>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Times New Roman" panose="02020603050405020304" pitchFamily="18" charset="0"/>
                  <a:cs typeface="Times New Roman" panose="02020603050405020304" pitchFamily="18" charset="0"/>
                </a:rPr>
                <a:t>Is this segment near an HFTD border?  Consider Inclusion if &lt; 2 miles for PSPS/EPSS benefit  </a:t>
              </a:r>
            </a:p>
          </p:txBody>
        </p:sp>
        <p:cxnSp>
          <p:nvCxnSpPr>
            <p:cNvPr id="37" name="Connector: Elbow 36">
              <a:extLst>
                <a:ext uri="{FF2B5EF4-FFF2-40B4-BE49-F238E27FC236}">
                  <a16:creationId xmlns:a16="http://schemas.microsoft.com/office/drawing/2014/main" id="{8EBE9723-590C-150D-F4D5-ABE1E05300CB}"/>
                </a:ext>
              </a:extLst>
            </p:cNvPr>
            <p:cNvCxnSpPr>
              <a:stCxn id="21" idx="3"/>
              <a:endCxn id="32" idx="1"/>
            </p:cNvCxnSpPr>
            <p:nvPr/>
          </p:nvCxnSpPr>
          <p:spPr>
            <a:xfrm flipV="1">
              <a:off x="2295434" y="2545214"/>
              <a:ext cx="636835" cy="70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or: Elbow 38">
              <a:extLst>
                <a:ext uri="{FF2B5EF4-FFF2-40B4-BE49-F238E27FC236}">
                  <a16:creationId xmlns:a16="http://schemas.microsoft.com/office/drawing/2014/main" id="{87C0F61E-6051-3E7A-49A1-869DDA26DBB7}"/>
                </a:ext>
              </a:extLst>
            </p:cNvPr>
            <p:cNvCxnSpPr>
              <a:stCxn id="21" idx="3"/>
              <a:endCxn id="35" idx="1"/>
            </p:cNvCxnSpPr>
            <p:nvPr/>
          </p:nvCxnSpPr>
          <p:spPr>
            <a:xfrm>
              <a:off x="2295434" y="2545916"/>
              <a:ext cx="636834" cy="159023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0FAF3DEA-47E6-EEE8-DF86-B2BBEC57BD01}"/>
                </a:ext>
              </a:extLst>
            </p:cNvPr>
            <p:cNvCxnSpPr>
              <a:stCxn id="21" idx="3"/>
              <a:endCxn id="33" idx="1"/>
            </p:cNvCxnSpPr>
            <p:nvPr/>
          </p:nvCxnSpPr>
          <p:spPr>
            <a:xfrm>
              <a:off x="2295434" y="2545916"/>
              <a:ext cx="636835" cy="102752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B75DA2EE-14FA-03A5-4959-9CB493A74069}"/>
                </a:ext>
              </a:extLst>
            </p:cNvPr>
            <p:cNvCxnSpPr>
              <a:stCxn id="21" idx="3"/>
              <a:endCxn id="34" idx="1"/>
            </p:cNvCxnSpPr>
            <p:nvPr/>
          </p:nvCxnSpPr>
          <p:spPr>
            <a:xfrm>
              <a:off x="2295434" y="2545916"/>
              <a:ext cx="636835" cy="51340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E7B4984A-574D-CC22-F412-01D0B5074327}"/>
                </a:ext>
              </a:extLst>
            </p:cNvPr>
            <p:cNvSpPr>
              <a:spLocks/>
            </p:cNvSpPr>
            <p:nvPr/>
          </p:nvSpPr>
          <p:spPr>
            <a:xfrm>
              <a:off x="6095998" y="2396051"/>
              <a:ext cx="1662183" cy="297473"/>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Times New Roman" panose="02020603050405020304" pitchFamily="18" charset="0"/>
                  <a:cs typeface="Times New Roman" panose="02020603050405020304" pitchFamily="18" charset="0"/>
                </a:rPr>
                <a:t>Exclude these areas from scoping if completed or in 2025-26 workplan.</a:t>
              </a:r>
            </a:p>
          </p:txBody>
        </p:sp>
        <p:sp>
          <p:nvSpPr>
            <p:cNvPr id="45" name="Rectangle 44">
              <a:extLst>
                <a:ext uri="{FF2B5EF4-FFF2-40B4-BE49-F238E27FC236}">
                  <a16:creationId xmlns:a16="http://schemas.microsoft.com/office/drawing/2014/main" id="{792D4274-E5F3-927C-9311-EF6B6E83F1B9}"/>
                </a:ext>
              </a:extLst>
            </p:cNvPr>
            <p:cNvSpPr>
              <a:spLocks/>
            </p:cNvSpPr>
            <p:nvPr/>
          </p:nvSpPr>
          <p:spPr>
            <a:xfrm>
              <a:off x="6096000" y="2910163"/>
              <a:ext cx="1662183" cy="29662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Times New Roman" panose="02020603050405020304" pitchFamily="18" charset="0"/>
                  <a:cs typeface="Times New Roman" panose="02020603050405020304" pitchFamily="18" charset="0"/>
                </a:rPr>
                <a:t>Consider for scope exclusion</a:t>
              </a:r>
            </a:p>
          </p:txBody>
        </p:sp>
        <p:sp>
          <p:nvSpPr>
            <p:cNvPr id="46" name="Rectangle 45">
              <a:extLst>
                <a:ext uri="{FF2B5EF4-FFF2-40B4-BE49-F238E27FC236}">
                  <a16:creationId xmlns:a16="http://schemas.microsoft.com/office/drawing/2014/main" id="{45E05139-6483-93AF-5AAB-39F4AB7F1A50}"/>
                </a:ext>
              </a:extLst>
            </p:cNvPr>
            <p:cNvSpPr>
              <a:spLocks/>
            </p:cNvSpPr>
            <p:nvPr/>
          </p:nvSpPr>
          <p:spPr>
            <a:xfrm>
              <a:off x="6095999" y="3423422"/>
              <a:ext cx="1662183" cy="29662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Times New Roman" panose="02020603050405020304" pitchFamily="18" charset="0"/>
                  <a:cs typeface="Times New Roman" panose="02020603050405020304" pitchFamily="18" charset="0"/>
                </a:rPr>
                <a:t>Consider for scope inclusion</a:t>
              </a:r>
            </a:p>
          </p:txBody>
        </p:sp>
        <p:sp>
          <p:nvSpPr>
            <p:cNvPr id="47" name="Rectangle 46">
              <a:extLst>
                <a:ext uri="{FF2B5EF4-FFF2-40B4-BE49-F238E27FC236}">
                  <a16:creationId xmlns:a16="http://schemas.microsoft.com/office/drawing/2014/main" id="{1424D6F8-BC59-7342-FD85-C55F05CF8714}"/>
                </a:ext>
              </a:extLst>
            </p:cNvPr>
            <p:cNvSpPr>
              <a:spLocks/>
            </p:cNvSpPr>
            <p:nvPr/>
          </p:nvSpPr>
          <p:spPr>
            <a:xfrm>
              <a:off x="6095999" y="3986781"/>
              <a:ext cx="1662183" cy="29662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Times New Roman" panose="02020603050405020304" pitchFamily="18" charset="0"/>
                  <a:cs typeface="Times New Roman" panose="02020603050405020304" pitchFamily="18" charset="0"/>
                </a:rPr>
                <a:t>Include in Scope</a:t>
              </a:r>
            </a:p>
          </p:txBody>
        </p:sp>
        <p:sp>
          <p:nvSpPr>
            <p:cNvPr id="48" name="TextBox 47">
              <a:extLst>
                <a:ext uri="{FF2B5EF4-FFF2-40B4-BE49-F238E27FC236}">
                  <a16:creationId xmlns:a16="http://schemas.microsoft.com/office/drawing/2014/main" id="{0F85CFE0-F0D5-D5F7-195C-FC1469E97A0C}"/>
                </a:ext>
              </a:extLst>
            </p:cNvPr>
            <p:cNvSpPr txBox="1"/>
            <p:nvPr/>
          </p:nvSpPr>
          <p:spPr>
            <a:xfrm>
              <a:off x="5517837" y="2826545"/>
              <a:ext cx="526106" cy="215444"/>
            </a:xfrm>
            <a:prstGeom prst="rect">
              <a:avLst/>
            </a:prstGeom>
            <a:noFill/>
          </p:spPr>
          <p:txBody>
            <a:bodyPr wrap="none" rtlCol="0">
              <a:spAutoFit/>
            </a:bodyPr>
            <a:lstStyle/>
            <a:p>
              <a:r>
                <a:rPr lang="en-US" sz="800">
                  <a:latin typeface="Times New Roman" panose="02020603050405020304" pitchFamily="18" charset="0"/>
                  <a:cs typeface="Times New Roman" panose="02020603050405020304" pitchFamily="18" charset="0"/>
                </a:rPr>
                <a:t>Remove</a:t>
              </a:r>
            </a:p>
          </p:txBody>
        </p:sp>
        <p:sp>
          <p:nvSpPr>
            <p:cNvPr id="49" name="TextBox 48">
              <a:extLst>
                <a:ext uri="{FF2B5EF4-FFF2-40B4-BE49-F238E27FC236}">
                  <a16:creationId xmlns:a16="http://schemas.microsoft.com/office/drawing/2014/main" id="{91C669ED-F893-2FF1-7658-D7E54DEC4D78}"/>
                </a:ext>
              </a:extLst>
            </p:cNvPr>
            <p:cNvSpPr txBox="1"/>
            <p:nvPr/>
          </p:nvSpPr>
          <p:spPr>
            <a:xfrm>
              <a:off x="5600392" y="3390498"/>
              <a:ext cx="360996" cy="215444"/>
            </a:xfrm>
            <a:prstGeom prst="rect">
              <a:avLst/>
            </a:prstGeom>
            <a:noFill/>
          </p:spPr>
          <p:txBody>
            <a:bodyPr wrap="none" rtlCol="0">
              <a:spAutoFit/>
            </a:bodyPr>
            <a:lstStyle/>
            <a:p>
              <a:r>
                <a:rPr lang="en-US" sz="800">
                  <a:latin typeface="Times New Roman" panose="02020603050405020304" pitchFamily="18" charset="0"/>
                  <a:cs typeface="Times New Roman" panose="02020603050405020304" pitchFamily="18" charset="0"/>
                </a:rPr>
                <a:t>Add</a:t>
              </a:r>
            </a:p>
          </p:txBody>
        </p:sp>
        <p:cxnSp>
          <p:nvCxnSpPr>
            <p:cNvPr id="51" name="Connector: Elbow 50">
              <a:extLst>
                <a:ext uri="{FF2B5EF4-FFF2-40B4-BE49-F238E27FC236}">
                  <a16:creationId xmlns:a16="http://schemas.microsoft.com/office/drawing/2014/main" id="{FFA6D104-32C8-66E8-FE2A-941AD78241B2}"/>
                </a:ext>
              </a:extLst>
            </p:cNvPr>
            <p:cNvCxnSpPr>
              <a:cxnSpLocks/>
              <a:stCxn id="32" idx="3"/>
              <a:endCxn id="44" idx="1"/>
            </p:cNvCxnSpPr>
            <p:nvPr/>
          </p:nvCxnSpPr>
          <p:spPr>
            <a:xfrm flipV="1">
              <a:off x="4954094" y="2544788"/>
              <a:ext cx="1141904" cy="42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A93A04E9-6D32-62CD-6FE7-B44B3D1BA8AB}"/>
                </a:ext>
              </a:extLst>
            </p:cNvPr>
            <p:cNvCxnSpPr>
              <a:cxnSpLocks/>
              <a:stCxn id="34" idx="3"/>
              <a:endCxn id="45" idx="1"/>
            </p:cNvCxnSpPr>
            <p:nvPr/>
          </p:nvCxnSpPr>
          <p:spPr>
            <a:xfrm flipV="1">
              <a:off x="4954094" y="3058473"/>
              <a:ext cx="1141906" cy="85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Connector: Elbow 59">
              <a:extLst>
                <a:ext uri="{FF2B5EF4-FFF2-40B4-BE49-F238E27FC236}">
                  <a16:creationId xmlns:a16="http://schemas.microsoft.com/office/drawing/2014/main" id="{1E12ED9C-2449-D354-F212-D62EA1EE3D7A}"/>
                </a:ext>
              </a:extLst>
            </p:cNvPr>
            <p:cNvCxnSpPr>
              <a:cxnSpLocks/>
              <a:stCxn id="34" idx="3"/>
              <a:endCxn id="46" idx="1"/>
            </p:cNvCxnSpPr>
            <p:nvPr/>
          </p:nvCxnSpPr>
          <p:spPr>
            <a:xfrm>
              <a:off x="4954094" y="3059325"/>
              <a:ext cx="1141905" cy="51240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BF7AE81C-9330-7278-B657-74B4E1A8BB09}"/>
                </a:ext>
              </a:extLst>
            </p:cNvPr>
            <p:cNvCxnSpPr>
              <a:stCxn id="33" idx="3"/>
              <a:endCxn id="46" idx="1"/>
            </p:cNvCxnSpPr>
            <p:nvPr/>
          </p:nvCxnSpPr>
          <p:spPr>
            <a:xfrm flipV="1">
              <a:off x="4954094" y="3571732"/>
              <a:ext cx="1141905" cy="170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onnector: Elbow 67">
              <a:extLst>
                <a:ext uri="{FF2B5EF4-FFF2-40B4-BE49-F238E27FC236}">
                  <a16:creationId xmlns:a16="http://schemas.microsoft.com/office/drawing/2014/main" id="{AB6A1928-A99C-7C44-F042-95836D272A31}"/>
                </a:ext>
              </a:extLst>
            </p:cNvPr>
            <p:cNvCxnSpPr>
              <a:stCxn id="35" idx="3"/>
              <a:endCxn id="47" idx="1"/>
            </p:cNvCxnSpPr>
            <p:nvPr/>
          </p:nvCxnSpPr>
          <p:spPr>
            <a:xfrm flipV="1">
              <a:off x="4954093" y="4135091"/>
              <a:ext cx="1141906" cy="106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C8299984-57AB-5CB3-D4DB-A7EF50606607}"/>
                </a:ext>
              </a:extLst>
            </p:cNvPr>
            <p:cNvSpPr txBox="1"/>
            <p:nvPr/>
          </p:nvSpPr>
          <p:spPr>
            <a:xfrm>
              <a:off x="5048379" y="2834787"/>
              <a:ext cx="415047" cy="215444"/>
            </a:xfrm>
            <a:prstGeom prst="rect">
              <a:avLst/>
            </a:prstGeom>
            <a:noFill/>
          </p:spPr>
          <p:txBody>
            <a:bodyPr wrap="square" rtlCol="0">
              <a:spAutoFit/>
            </a:bodyPr>
            <a:lstStyle/>
            <a:p>
              <a:r>
                <a:rPr lang="en-US" sz="800"/>
                <a:t>Yes</a:t>
              </a:r>
            </a:p>
          </p:txBody>
        </p:sp>
        <p:sp>
          <p:nvSpPr>
            <p:cNvPr id="71" name="TextBox 70">
              <a:extLst>
                <a:ext uri="{FF2B5EF4-FFF2-40B4-BE49-F238E27FC236}">
                  <a16:creationId xmlns:a16="http://schemas.microsoft.com/office/drawing/2014/main" id="{AC787E87-D5FD-9AF5-30F2-E180A9BBBDCD}"/>
                </a:ext>
              </a:extLst>
            </p:cNvPr>
            <p:cNvSpPr txBox="1"/>
            <p:nvPr/>
          </p:nvSpPr>
          <p:spPr>
            <a:xfrm>
              <a:off x="5310313" y="2346035"/>
              <a:ext cx="415047" cy="215444"/>
            </a:xfrm>
            <a:prstGeom prst="rect">
              <a:avLst/>
            </a:prstGeom>
            <a:noFill/>
          </p:spPr>
          <p:txBody>
            <a:bodyPr wrap="square" rtlCol="0">
              <a:spAutoFit/>
            </a:bodyPr>
            <a:lstStyle/>
            <a:p>
              <a:r>
                <a:rPr lang="en-US" sz="800"/>
                <a:t>Yes</a:t>
              </a:r>
            </a:p>
          </p:txBody>
        </p:sp>
        <p:sp>
          <p:nvSpPr>
            <p:cNvPr id="72" name="TextBox 71">
              <a:extLst>
                <a:ext uri="{FF2B5EF4-FFF2-40B4-BE49-F238E27FC236}">
                  <a16:creationId xmlns:a16="http://schemas.microsoft.com/office/drawing/2014/main" id="{004251EA-84B3-1CF8-3912-217225207942}"/>
                </a:ext>
              </a:extLst>
            </p:cNvPr>
            <p:cNvSpPr txBox="1"/>
            <p:nvPr/>
          </p:nvSpPr>
          <p:spPr>
            <a:xfrm>
              <a:off x="5317522" y="3911564"/>
              <a:ext cx="415047" cy="215444"/>
            </a:xfrm>
            <a:prstGeom prst="rect">
              <a:avLst/>
            </a:prstGeom>
            <a:noFill/>
          </p:spPr>
          <p:txBody>
            <a:bodyPr wrap="square" rtlCol="0">
              <a:spAutoFit/>
            </a:bodyPr>
            <a:lstStyle/>
            <a:p>
              <a:r>
                <a:rPr lang="en-US" sz="800"/>
                <a:t>Yes</a:t>
              </a:r>
            </a:p>
          </p:txBody>
        </p:sp>
        <p:sp>
          <p:nvSpPr>
            <p:cNvPr id="73" name="Rectangle 72">
              <a:extLst>
                <a:ext uri="{FF2B5EF4-FFF2-40B4-BE49-F238E27FC236}">
                  <a16:creationId xmlns:a16="http://schemas.microsoft.com/office/drawing/2014/main" id="{4F60BDB1-C894-01C4-DBBF-59F804EA6ADD}"/>
                </a:ext>
              </a:extLst>
            </p:cNvPr>
            <p:cNvSpPr>
              <a:spLocks/>
            </p:cNvSpPr>
            <p:nvPr/>
          </p:nvSpPr>
          <p:spPr>
            <a:xfrm>
              <a:off x="8565244" y="3058473"/>
              <a:ext cx="1730696" cy="513259"/>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dirty="0">
                  <a:solidFill>
                    <a:srgbClr val="FFFFFF"/>
                  </a:solidFill>
                  <a:latin typeface="Times New Roman" panose="02020603050405020304" pitchFamily="18" charset="0"/>
                  <a:cs typeface="Times New Roman" panose="02020603050405020304" pitchFamily="18" charset="0"/>
                </a:rPr>
                <a:t>Document in Foundry including polygon(s), workplan, and comments as necessary</a:t>
              </a:r>
            </a:p>
          </p:txBody>
        </p:sp>
        <p:cxnSp>
          <p:nvCxnSpPr>
            <p:cNvPr id="75" name="Connector: Elbow 74">
              <a:extLst>
                <a:ext uri="{FF2B5EF4-FFF2-40B4-BE49-F238E27FC236}">
                  <a16:creationId xmlns:a16="http://schemas.microsoft.com/office/drawing/2014/main" id="{79B62736-09F4-1C26-44CF-12362EDA2EC7}"/>
                </a:ext>
              </a:extLst>
            </p:cNvPr>
            <p:cNvCxnSpPr>
              <a:stCxn id="44" idx="3"/>
              <a:endCxn id="73" idx="1"/>
            </p:cNvCxnSpPr>
            <p:nvPr/>
          </p:nvCxnSpPr>
          <p:spPr>
            <a:xfrm>
              <a:off x="7758181" y="2544788"/>
              <a:ext cx="807063" cy="77031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40BCEAA5-E2C5-38F5-40DA-C441266E24BE}"/>
                </a:ext>
              </a:extLst>
            </p:cNvPr>
            <p:cNvCxnSpPr>
              <a:stCxn id="45" idx="3"/>
              <a:endCxn id="73" idx="1"/>
            </p:cNvCxnSpPr>
            <p:nvPr/>
          </p:nvCxnSpPr>
          <p:spPr>
            <a:xfrm>
              <a:off x="7758183" y="3058473"/>
              <a:ext cx="807061" cy="25663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9" name="Connector: Elbow 78">
              <a:extLst>
                <a:ext uri="{FF2B5EF4-FFF2-40B4-BE49-F238E27FC236}">
                  <a16:creationId xmlns:a16="http://schemas.microsoft.com/office/drawing/2014/main" id="{02CB774A-CC7E-61E2-EA1C-D338288526B2}"/>
                </a:ext>
              </a:extLst>
            </p:cNvPr>
            <p:cNvCxnSpPr>
              <a:stCxn id="46" idx="3"/>
              <a:endCxn id="73" idx="1"/>
            </p:cNvCxnSpPr>
            <p:nvPr/>
          </p:nvCxnSpPr>
          <p:spPr>
            <a:xfrm flipV="1">
              <a:off x="7758182" y="3315103"/>
              <a:ext cx="807062" cy="25662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Connector: Elbow 80">
              <a:extLst>
                <a:ext uri="{FF2B5EF4-FFF2-40B4-BE49-F238E27FC236}">
                  <a16:creationId xmlns:a16="http://schemas.microsoft.com/office/drawing/2014/main" id="{A910521D-C40C-36F0-13CC-7D930B2B0CA6}"/>
                </a:ext>
              </a:extLst>
            </p:cNvPr>
            <p:cNvCxnSpPr>
              <a:stCxn id="47" idx="3"/>
              <a:endCxn id="73" idx="1"/>
            </p:cNvCxnSpPr>
            <p:nvPr/>
          </p:nvCxnSpPr>
          <p:spPr>
            <a:xfrm flipV="1">
              <a:off x="7758182" y="3315103"/>
              <a:ext cx="807062" cy="81998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82" name="Rectangle 81">
              <a:extLst>
                <a:ext uri="{FF2B5EF4-FFF2-40B4-BE49-F238E27FC236}">
                  <a16:creationId xmlns:a16="http://schemas.microsoft.com/office/drawing/2014/main" id="{BED9A420-8783-E036-8DC9-22C414DB6A3C}"/>
                </a:ext>
              </a:extLst>
            </p:cNvPr>
            <p:cNvSpPr>
              <a:spLocks/>
            </p:cNvSpPr>
            <p:nvPr/>
          </p:nvSpPr>
          <p:spPr>
            <a:xfrm>
              <a:off x="576294" y="4808191"/>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a:solidFill>
                    <a:srgbClr val="FFFFFF"/>
                  </a:solidFill>
                  <a:latin typeface="Arial Black" panose="020B0A04020102020204" pitchFamily="34" charset="0"/>
                </a:rPr>
                <a:t>Begin Review for Removal, Remote Grid, or LEIP</a:t>
              </a:r>
            </a:p>
          </p:txBody>
        </p:sp>
        <p:sp>
          <p:nvSpPr>
            <p:cNvPr id="86" name="Rectangle 85">
              <a:extLst>
                <a:ext uri="{FF2B5EF4-FFF2-40B4-BE49-F238E27FC236}">
                  <a16:creationId xmlns:a16="http://schemas.microsoft.com/office/drawing/2014/main" id="{720AA1D8-8A0E-C068-A820-DF192D203AA6}"/>
                </a:ext>
              </a:extLst>
            </p:cNvPr>
            <p:cNvSpPr>
              <a:spLocks/>
            </p:cNvSpPr>
            <p:nvPr/>
          </p:nvSpPr>
          <p:spPr>
            <a:xfrm>
              <a:off x="2932267" y="4803498"/>
              <a:ext cx="2021825" cy="471243"/>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Times New Roman" panose="02020603050405020304" pitchFamily="18" charset="0"/>
                  <a:cs typeface="Times New Roman" panose="02020603050405020304" pitchFamily="18" charset="0"/>
                </a:rPr>
                <a:t>Create preliminary .</a:t>
              </a:r>
              <a:r>
                <a:rPr lang="en-US" sz="800" err="1">
                  <a:solidFill>
                    <a:srgbClr val="FFFFFF"/>
                  </a:solidFill>
                  <a:latin typeface="Times New Roman" panose="02020603050405020304" pitchFamily="18" charset="0"/>
                  <a:cs typeface="Times New Roman" panose="02020603050405020304" pitchFamily="18" charset="0"/>
                </a:rPr>
                <a:t>kmz</a:t>
              </a:r>
              <a:r>
                <a:rPr lang="en-US" sz="800">
                  <a:solidFill>
                    <a:srgbClr val="FFFFFF"/>
                  </a:solidFill>
                  <a:latin typeface="Times New Roman" panose="02020603050405020304" pitchFamily="18" charset="0"/>
                  <a:cs typeface="Times New Roman" panose="02020603050405020304" pitchFamily="18" charset="0"/>
                </a:rPr>
                <a:t> in Google Earth to show proposed OH/UG route and Mainline/Tap line Designation.</a:t>
              </a:r>
            </a:p>
          </p:txBody>
        </p:sp>
        <p:cxnSp>
          <p:nvCxnSpPr>
            <p:cNvPr id="88" name="Connector: Elbow 87">
              <a:extLst>
                <a:ext uri="{FF2B5EF4-FFF2-40B4-BE49-F238E27FC236}">
                  <a16:creationId xmlns:a16="http://schemas.microsoft.com/office/drawing/2014/main" id="{813F97CB-0B59-A33B-0E62-F114C66AC845}"/>
                </a:ext>
              </a:extLst>
            </p:cNvPr>
            <p:cNvCxnSpPr>
              <a:cxnSpLocks/>
              <a:stCxn id="82" idx="3"/>
              <a:endCxn id="86" idx="1"/>
            </p:cNvCxnSpPr>
            <p:nvPr/>
          </p:nvCxnSpPr>
          <p:spPr>
            <a:xfrm flipV="1">
              <a:off x="2295434" y="5039120"/>
              <a:ext cx="636833" cy="234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Rectangle 88">
              <a:extLst>
                <a:ext uri="{FF2B5EF4-FFF2-40B4-BE49-F238E27FC236}">
                  <a16:creationId xmlns:a16="http://schemas.microsoft.com/office/drawing/2014/main" id="{C5FB3666-D544-0D29-8315-6A5DA84C00C4}"/>
                </a:ext>
              </a:extLst>
            </p:cNvPr>
            <p:cNvSpPr>
              <a:spLocks/>
            </p:cNvSpPr>
            <p:nvPr/>
          </p:nvSpPr>
          <p:spPr>
            <a:xfrm>
              <a:off x="5642126" y="5352709"/>
              <a:ext cx="2021825" cy="337726"/>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Times New Roman" panose="02020603050405020304" pitchFamily="18" charset="0"/>
                  <a:cs typeface="Times New Roman" panose="02020603050405020304" pitchFamily="18" charset="0"/>
                </a:rPr>
                <a:t>Are there any idle lines or redundant circuit ties that can be removed?</a:t>
              </a:r>
            </a:p>
          </p:txBody>
        </p:sp>
        <p:sp>
          <p:nvSpPr>
            <p:cNvPr id="90" name="Rectangle 89">
              <a:extLst>
                <a:ext uri="{FF2B5EF4-FFF2-40B4-BE49-F238E27FC236}">
                  <a16:creationId xmlns:a16="http://schemas.microsoft.com/office/drawing/2014/main" id="{F0123C59-6158-C3A0-51DE-A6FD8A987F60}"/>
                </a:ext>
              </a:extLst>
            </p:cNvPr>
            <p:cNvSpPr>
              <a:spLocks/>
            </p:cNvSpPr>
            <p:nvPr/>
          </p:nvSpPr>
          <p:spPr>
            <a:xfrm>
              <a:off x="5642127" y="4870414"/>
              <a:ext cx="2021825" cy="337823"/>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Times New Roman" panose="02020603050405020304" pitchFamily="18" charset="0"/>
                  <a:cs typeface="Times New Roman" panose="02020603050405020304" pitchFamily="18" charset="0"/>
                </a:rPr>
                <a:t>Are there any locations that a Remote Grid/LEIP would be an economical solution?</a:t>
              </a:r>
            </a:p>
          </p:txBody>
        </p:sp>
        <p:sp>
          <p:nvSpPr>
            <p:cNvPr id="104" name="Rectangle: Rounded Corners 103">
              <a:extLst>
                <a:ext uri="{FF2B5EF4-FFF2-40B4-BE49-F238E27FC236}">
                  <a16:creationId xmlns:a16="http://schemas.microsoft.com/office/drawing/2014/main" id="{A2FB8286-38C4-A5CA-E97F-713A08C659B1}"/>
                </a:ext>
              </a:extLst>
            </p:cNvPr>
            <p:cNvSpPr/>
            <p:nvPr/>
          </p:nvSpPr>
          <p:spPr>
            <a:xfrm>
              <a:off x="8065851" y="4871249"/>
              <a:ext cx="1830715" cy="33698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latin typeface="Times New Roman" panose="02020603050405020304" pitchFamily="18" charset="0"/>
                  <a:cs typeface="Times New Roman" panose="02020603050405020304" pitchFamily="18" charset="0"/>
                </a:rPr>
                <a:t>Remote Grid &amp; Customer LEIP Screening Process</a:t>
              </a:r>
            </a:p>
          </p:txBody>
        </p:sp>
        <p:sp>
          <p:nvSpPr>
            <p:cNvPr id="105" name="Rectangle 104">
              <a:extLst>
                <a:ext uri="{FF2B5EF4-FFF2-40B4-BE49-F238E27FC236}">
                  <a16:creationId xmlns:a16="http://schemas.microsoft.com/office/drawing/2014/main" id="{C8B46932-6345-212A-6EC3-DF9DE205EBB9}"/>
                </a:ext>
              </a:extLst>
            </p:cNvPr>
            <p:cNvSpPr>
              <a:spLocks/>
            </p:cNvSpPr>
            <p:nvPr/>
          </p:nvSpPr>
          <p:spPr>
            <a:xfrm>
              <a:off x="8065851" y="5350941"/>
              <a:ext cx="1830715" cy="336988"/>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Times New Roman" panose="02020603050405020304" pitchFamily="18" charset="0"/>
                  <a:cs typeface="Times New Roman" panose="02020603050405020304" pitchFamily="18" charset="0"/>
                </a:rPr>
                <a:t>Update scope .</a:t>
              </a:r>
              <a:r>
                <a:rPr lang="en-US" sz="800" err="1">
                  <a:solidFill>
                    <a:srgbClr val="FFFFFF"/>
                  </a:solidFill>
                  <a:latin typeface="Times New Roman" panose="02020603050405020304" pitchFamily="18" charset="0"/>
                  <a:cs typeface="Times New Roman" panose="02020603050405020304" pitchFamily="18" charset="0"/>
                </a:rPr>
                <a:t>kmz</a:t>
              </a:r>
              <a:r>
                <a:rPr lang="en-US" sz="800">
                  <a:solidFill>
                    <a:srgbClr val="FFFFFF"/>
                  </a:solidFill>
                  <a:latin typeface="Times New Roman" panose="02020603050405020304" pitchFamily="18" charset="0"/>
                  <a:cs typeface="Times New Roman" panose="02020603050405020304" pitchFamily="18" charset="0"/>
                </a:rPr>
                <a:t> in Google Earth</a:t>
              </a:r>
            </a:p>
          </p:txBody>
        </p:sp>
        <p:sp>
          <p:nvSpPr>
            <p:cNvPr id="106" name="TextBox 105">
              <a:extLst>
                <a:ext uri="{FF2B5EF4-FFF2-40B4-BE49-F238E27FC236}">
                  <a16:creationId xmlns:a16="http://schemas.microsoft.com/office/drawing/2014/main" id="{F248AB26-82F8-4E0A-77C1-4B9B27B5BE43}"/>
                </a:ext>
              </a:extLst>
            </p:cNvPr>
            <p:cNvSpPr txBox="1"/>
            <p:nvPr/>
          </p:nvSpPr>
          <p:spPr>
            <a:xfrm>
              <a:off x="7689414" y="4843173"/>
              <a:ext cx="415047" cy="215444"/>
            </a:xfrm>
            <a:prstGeom prst="rect">
              <a:avLst/>
            </a:prstGeom>
            <a:noFill/>
          </p:spPr>
          <p:txBody>
            <a:bodyPr wrap="square" rtlCol="0">
              <a:spAutoFit/>
            </a:bodyPr>
            <a:lstStyle/>
            <a:p>
              <a:r>
                <a:rPr lang="en-US" sz="800"/>
                <a:t>Yes</a:t>
              </a:r>
            </a:p>
          </p:txBody>
        </p:sp>
        <p:cxnSp>
          <p:nvCxnSpPr>
            <p:cNvPr id="108" name="Connector: Elbow 107">
              <a:extLst>
                <a:ext uri="{FF2B5EF4-FFF2-40B4-BE49-F238E27FC236}">
                  <a16:creationId xmlns:a16="http://schemas.microsoft.com/office/drawing/2014/main" id="{5A929C8E-0385-D6CF-B42B-4C7AF15A744A}"/>
                </a:ext>
              </a:extLst>
            </p:cNvPr>
            <p:cNvCxnSpPr>
              <a:stCxn id="89" idx="3"/>
              <a:endCxn id="105" idx="1"/>
            </p:cNvCxnSpPr>
            <p:nvPr/>
          </p:nvCxnSpPr>
          <p:spPr>
            <a:xfrm flipV="1">
              <a:off x="7663951" y="5519435"/>
              <a:ext cx="401900" cy="213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0" name="Connector: Elbow 109">
              <a:extLst>
                <a:ext uri="{FF2B5EF4-FFF2-40B4-BE49-F238E27FC236}">
                  <a16:creationId xmlns:a16="http://schemas.microsoft.com/office/drawing/2014/main" id="{131CFE33-16F2-1020-2687-74F530F480BA}"/>
                </a:ext>
              </a:extLst>
            </p:cNvPr>
            <p:cNvCxnSpPr>
              <a:stCxn id="90" idx="3"/>
              <a:endCxn id="104" idx="1"/>
            </p:cNvCxnSpPr>
            <p:nvPr/>
          </p:nvCxnSpPr>
          <p:spPr>
            <a:xfrm>
              <a:off x="7663952" y="5039326"/>
              <a:ext cx="401899" cy="41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2" name="Connector: Elbow 111">
              <a:extLst>
                <a:ext uri="{FF2B5EF4-FFF2-40B4-BE49-F238E27FC236}">
                  <a16:creationId xmlns:a16="http://schemas.microsoft.com/office/drawing/2014/main" id="{014AA77A-E2D1-497D-A68A-FBA96ED65AE1}"/>
                </a:ext>
              </a:extLst>
            </p:cNvPr>
            <p:cNvCxnSpPr>
              <a:stCxn id="90" idx="3"/>
              <a:endCxn id="105" idx="1"/>
            </p:cNvCxnSpPr>
            <p:nvPr/>
          </p:nvCxnSpPr>
          <p:spPr>
            <a:xfrm>
              <a:off x="7663952" y="5039326"/>
              <a:ext cx="401899" cy="48010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EB150980-E245-6BC1-1967-09EA09C3AD88}"/>
                </a:ext>
              </a:extLst>
            </p:cNvPr>
            <p:cNvCxnSpPr>
              <a:stCxn id="86" idx="3"/>
              <a:endCxn id="90" idx="1"/>
            </p:cNvCxnSpPr>
            <p:nvPr/>
          </p:nvCxnSpPr>
          <p:spPr>
            <a:xfrm>
              <a:off x="4954092" y="5039120"/>
              <a:ext cx="688035" cy="20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6" name="Connector: Elbow 115">
              <a:extLst>
                <a:ext uri="{FF2B5EF4-FFF2-40B4-BE49-F238E27FC236}">
                  <a16:creationId xmlns:a16="http://schemas.microsoft.com/office/drawing/2014/main" id="{8B4D87DD-8920-B79C-9EA2-20778DF56B1E}"/>
                </a:ext>
              </a:extLst>
            </p:cNvPr>
            <p:cNvCxnSpPr>
              <a:stCxn id="86" idx="3"/>
              <a:endCxn id="89" idx="1"/>
            </p:cNvCxnSpPr>
            <p:nvPr/>
          </p:nvCxnSpPr>
          <p:spPr>
            <a:xfrm>
              <a:off x="4954092" y="5039120"/>
              <a:ext cx="688034" cy="48245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22" name="TextBox 121">
              <a:extLst>
                <a:ext uri="{FF2B5EF4-FFF2-40B4-BE49-F238E27FC236}">
                  <a16:creationId xmlns:a16="http://schemas.microsoft.com/office/drawing/2014/main" id="{F4100232-DB78-6129-25E3-1B92918B9F12}"/>
                </a:ext>
              </a:extLst>
            </p:cNvPr>
            <p:cNvSpPr txBox="1"/>
            <p:nvPr/>
          </p:nvSpPr>
          <p:spPr>
            <a:xfrm>
              <a:off x="7689415" y="5519435"/>
              <a:ext cx="415047" cy="215444"/>
            </a:xfrm>
            <a:prstGeom prst="rect">
              <a:avLst/>
            </a:prstGeom>
            <a:noFill/>
          </p:spPr>
          <p:txBody>
            <a:bodyPr wrap="square" rtlCol="0">
              <a:spAutoFit/>
            </a:bodyPr>
            <a:lstStyle/>
            <a:p>
              <a:r>
                <a:rPr lang="en-US" sz="800"/>
                <a:t>Yes</a:t>
              </a:r>
            </a:p>
          </p:txBody>
        </p:sp>
        <p:sp>
          <p:nvSpPr>
            <p:cNvPr id="125" name="Rectangle 124">
              <a:extLst>
                <a:ext uri="{FF2B5EF4-FFF2-40B4-BE49-F238E27FC236}">
                  <a16:creationId xmlns:a16="http://schemas.microsoft.com/office/drawing/2014/main" id="{66517A17-7D4C-42FB-7837-F96679DEFAC3}"/>
                </a:ext>
              </a:extLst>
            </p:cNvPr>
            <p:cNvSpPr>
              <a:spLocks/>
            </p:cNvSpPr>
            <p:nvPr/>
          </p:nvSpPr>
          <p:spPr>
            <a:xfrm>
              <a:off x="576294" y="5942103"/>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a:solidFill>
                    <a:srgbClr val="FFFFFF"/>
                  </a:solidFill>
                  <a:latin typeface="Arial Black" panose="020B0A04020102020204" pitchFamily="34" charset="0"/>
                </a:rPr>
                <a:t>Cost Benefit Analysis</a:t>
              </a:r>
            </a:p>
          </p:txBody>
        </p:sp>
        <p:cxnSp>
          <p:nvCxnSpPr>
            <p:cNvPr id="127" name="Connector: Elbow 126">
              <a:extLst>
                <a:ext uri="{FF2B5EF4-FFF2-40B4-BE49-F238E27FC236}">
                  <a16:creationId xmlns:a16="http://schemas.microsoft.com/office/drawing/2014/main" id="{ECFFEE59-36EE-7CC7-5C68-0DCF4D2AC6A4}"/>
                </a:ext>
              </a:extLst>
            </p:cNvPr>
            <p:cNvCxnSpPr>
              <a:stCxn id="105" idx="2"/>
              <a:endCxn id="125" idx="0"/>
            </p:cNvCxnSpPr>
            <p:nvPr/>
          </p:nvCxnSpPr>
          <p:spPr>
            <a:xfrm rot="5400000">
              <a:off x="5081450" y="2042344"/>
              <a:ext cx="254174" cy="7545345"/>
            </a:xfrm>
            <a:prstGeom prst="bentConnector3">
              <a:avLst>
                <a:gd name="adj1" fmla="val 37509"/>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29" name="Group 128">
              <a:extLst>
                <a:ext uri="{FF2B5EF4-FFF2-40B4-BE49-F238E27FC236}">
                  <a16:creationId xmlns:a16="http://schemas.microsoft.com/office/drawing/2014/main" id="{99B70EF6-1B25-3424-24B4-438825AB32EB}"/>
                </a:ext>
              </a:extLst>
            </p:cNvPr>
            <p:cNvGrpSpPr/>
            <p:nvPr/>
          </p:nvGrpSpPr>
          <p:grpSpPr>
            <a:xfrm>
              <a:off x="10619303" y="507579"/>
              <a:ext cx="1322205" cy="901757"/>
              <a:chOff x="11887200" y="1300746"/>
              <a:chExt cx="1643605" cy="1109633"/>
            </a:xfrm>
          </p:grpSpPr>
          <p:sp>
            <p:nvSpPr>
              <p:cNvPr id="130" name="Rectangle 129">
                <a:extLst>
                  <a:ext uri="{FF2B5EF4-FFF2-40B4-BE49-F238E27FC236}">
                    <a16:creationId xmlns:a16="http://schemas.microsoft.com/office/drawing/2014/main" id="{211DF1EC-649B-9702-9B8F-BEC62584E423}"/>
                  </a:ext>
                </a:extLst>
              </p:cNvPr>
              <p:cNvSpPr/>
              <p:nvPr/>
            </p:nvSpPr>
            <p:spPr>
              <a:xfrm>
                <a:off x="11887200" y="1307373"/>
                <a:ext cx="1643605" cy="1103006"/>
              </a:xfrm>
              <a:prstGeom prst="rect">
                <a:avLst/>
              </a:prstGeom>
              <a:solidFill>
                <a:schemeClr val="bg1">
                  <a:lumMod val="95000"/>
                </a:schemeClr>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endParaRPr lang="en-US">
                  <a:solidFill>
                    <a:srgbClr val="FFFFFF"/>
                  </a:solidFill>
                  <a:latin typeface="Arial" panose="020B0604020202020204"/>
                </a:endParaRPr>
              </a:p>
            </p:txBody>
          </p:sp>
          <p:sp>
            <p:nvSpPr>
              <p:cNvPr id="131" name="Rectangle 130">
                <a:extLst>
                  <a:ext uri="{FF2B5EF4-FFF2-40B4-BE49-F238E27FC236}">
                    <a16:creationId xmlns:a16="http://schemas.microsoft.com/office/drawing/2014/main" id="{7E405C56-AEA8-05DD-E44C-0CA481ADFBC2}"/>
                  </a:ext>
                </a:extLst>
              </p:cNvPr>
              <p:cNvSpPr/>
              <p:nvPr/>
            </p:nvSpPr>
            <p:spPr>
              <a:xfrm>
                <a:off x="12057738" y="1594026"/>
                <a:ext cx="1302528" cy="30673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1126" b="1" dirty="0">
                    <a:solidFill>
                      <a:schemeClr val="accent1">
                        <a:lumMod val="50000"/>
                      </a:schemeClr>
                    </a:solidFill>
                    <a:latin typeface="Arial" panose="020B0604020202020204" pitchFamily="34" charset="0"/>
                  </a:rPr>
                  <a:t>Decision</a:t>
                </a:r>
              </a:p>
            </p:txBody>
          </p:sp>
          <p:sp>
            <p:nvSpPr>
              <p:cNvPr id="132" name="Rectangle 131">
                <a:extLst>
                  <a:ext uri="{FF2B5EF4-FFF2-40B4-BE49-F238E27FC236}">
                    <a16:creationId xmlns:a16="http://schemas.microsoft.com/office/drawing/2014/main" id="{704D2881-9017-98C5-10AC-227831931A58}"/>
                  </a:ext>
                </a:extLst>
              </p:cNvPr>
              <p:cNvSpPr/>
              <p:nvPr/>
            </p:nvSpPr>
            <p:spPr>
              <a:xfrm>
                <a:off x="12057738" y="1975819"/>
                <a:ext cx="1302528" cy="30673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1126" b="1">
                    <a:solidFill>
                      <a:srgbClr val="FFFFFF"/>
                    </a:solidFill>
                    <a:latin typeface="Arial" panose="020B0604020202020204" pitchFamily="34" charset="0"/>
                  </a:rPr>
                  <a:t>Step</a:t>
                </a:r>
              </a:p>
            </p:txBody>
          </p:sp>
          <p:sp>
            <p:nvSpPr>
              <p:cNvPr id="133" name="TextBox 132">
                <a:extLst>
                  <a:ext uri="{FF2B5EF4-FFF2-40B4-BE49-F238E27FC236}">
                    <a16:creationId xmlns:a16="http://schemas.microsoft.com/office/drawing/2014/main" id="{46B313F7-1F88-3236-331E-3BD435EAC8BB}"/>
                  </a:ext>
                </a:extLst>
              </p:cNvPr>
              <p:cNvSpPr txBox="1">
                <a:spLocks/>
              </p:cNvSpPr>
              <p:nvPr/>
            </p:nvSpPr>
            <p:spPr>
              <a:xfrm>
                <a:off x="12383014" y="1300746"/>
                <a:ext cx="651974" cy="276996"/>
              </a:xfrm>
              <a:prstGeom prst="rect">
                <a:avLst/>
              </a:prstGeom>
              <a:noFill/>
            </p:spPr>
            <p:txBody>
              <a:bodyPr wrap="square" lIns="73534" tIns="36767" rIns="73534" bIns="36767" rtlCol="0">
                <a:spAutoFit/>
              </a:bodyPr>
              <a:lstStyle/>
              <a:p>
                <a:pPr algn="ctr" defTabSz="914422">
                  <a:defRPr/>
                </a:pPr>
                <a:r>
                  <a:rPr lang="en-US" sz="965" b="1">
                    <a:solidFill>
                      <a:srgbClr val="000000"/>
                    </a:solidFill>
                    <a:latin typeface="Arial" panose="020B0604020202020204" pitchFamily="34" charset="0"/>
                  </a:rPr>
                  <a:t>Key</a:t>
                </a:r>
              </a:p>
            </p:txBody>
          </p:sp>
        </p:grpSp>
        <p:sp>
          <p:nvSpPr>
            <p:cNvPr id="134" name="Rectangle 133">
              <a:extLst>
                <a:ext uri="{FF2B5EF4-FFF2-40B4-BE49-F238E27FC236}">
                  <a16:creationId xmlns:a16="http://schemas.microsoft.com/office/drawing/2014/main" id="{6788A545-0BFF-3D2F-D7F4-B0A88CB860B0}"/>
                </a:ext>
              </a:extLst>
            </p:cNvPr>
            <p:cNvSpPr>
              <a:spLocks/>
            </p:cNvSpPr>
            <p:nvPr/>
          </p:nvSpPr>
          <p:spPr>
            <a:xfrm>
              <a:off x="8571594" y="3808735"/>
              <a:ext cx="1730696" cy="566494"/>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r>
                <a:rPr lang="en-US" sz="800" dirty="0">
                  <a:solidFill>
                    <a:srgbClr val="FFFFFF"/>
                  </a:solidFill>
                  <a:latin typeface="Times New Roman" panose="02020603050405020304" pitchFamily="18" charset="0"/>
                  <a:cs typeface="Times New Roman" panose="02020603050405020304" pitchFamily="18" charset="0"/>
                </a:rPr>
                <a:t>Create Specific Planning Orders, WBS elements, Notifications, and PM Orders.</a:t>
              </a:r>
            </a:p>
          </p:txBody>
        </p:sp>
        <p:cxnSp>
          <p:nvCxnSpPr>
            <p:cNvPr id="136" name="Connector: Elbow 135">
              <a:extLst>
                <a:ext uri="{FF2B5EF4-FFF2-40B4-BE49-F238E27FC236}">
                  <a16:creationId xmlns:a16="http://schemas.microsoft.com/office/drawing/2014/main" id="{E9E2DF84-07E3-1DC5-4D46-A983E1828AF2}"/>
                </a:ext>
              </a:extLst>
            </p:cNvPr>
            <p:cNvCxnSpPr>
              <a:stCxn id="73" idx="2"/>
              <a:endCxn id="134" idx="0"/>
            </p:cNvCxnSpPr>
            <p:nvPr/>
          </p:nvCxnSpPr>
          <p:spPr>
            <a:xfrm rot="16200000" flipH="1">
              <a:off x="9315266" y="3687058"/>
              <a:ext cx="237003" cy="635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8" name="Connector: Elbow 137">
              <a:extLst>
                <a:ext uri="{FF2B5EF4-FFF2-40B4-BE49-F238E27FC236}">
                  <a16:creationId xmlns:a16="http://schemas.microsoft.com/office/drawing/2014/main" id="{FFC02864-7904-EDCE-702D-9D8E7D7B1E62}"/>
                </a:ext>
              </a:extLst>
            </p:cNvPr>
            <p:cNvCxnSpPr>
              <a:stCxn id="134" idx="2"/>
              <a:endCxn id="82" idx="0"/>
            </p:cNvCxnSpPr>
            <p:nvPr/>
          </p:nvCxnSpPr>
          <p:spPr>
            <a:xfrm rot="5400000">
              <a:off x="5219922" y="591171"/>
              <a:ext cx="432962" cy="800107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20364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912F7A-2E5F-A5B8-72DE-C8034161CF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89A9AA-72E8-B76C-8E51-8D98245A0E84}"/>
              </a:ext>
            </a:extLst>
          </p:cNvPr>
          <p:cNvSpPr>
            <a:spLocks noGrp="1"/>
          </p:cNvSpPr>
          <p:nvPr>
            <p:ph type="title"/>
          </p:nvPr>
        </p:nvSpPr>
        <p:spPr/>
        <p:txBody>
          <a:bodyPr/>
          <a:lstStyle/>
          <a:p>
            <a:r>
              <a:rPr lang="en-US" dirty="0"/>
              <a:t>FIGURE PG&amp;E-8.2.1-2</a:t>
            </a:r>
          </a:p>
        </p:txBody>
      </p:sp>
      <p:sp>
        <p:nvSpPr>
          <p:cNvPr id="4" name="Slide Number Placeholder 3">
            <a:extLst>
              <a:ext uri="{FF2B5EF4-FFF2-40B4-BE49-F238E27FC236}">
                <a16:creationId xmlns:a16="http://schemas.microsoft.com/office/drawing/2014/main" id="{043FF083-69C8-75D7-004C-CE8DB11CC4A9}"/>
              </a:ext>
            </a:extLst>
          </p:cNvPr>
          <p:cNvSpPr>
            <a:spLocks noGrp="1"/>
          </p:cNvSpPr>
          <p:nvPr>
            <p:ph type="sldNum" sz="quarter" idx="10"/>
          </p:nvPr>
        </p:nvSpPr>
        <p:spPr/>
        <p:txBody>
          <a:bodyPr/>
          <a:lstStyle/>
          <a:p>
            <a:fld id="{2F12EBB6-D8A3-430D-BC41-FBCBB6B36320}" type="slidenum">
              <a:rPr lang="en-US" smtClean="0"/>
              <a:pPr/>
              <a:t>2</a:t>
            </a:fld>
            <a:endParaRPr lang="en-US"/>
          </a:p>
        </p:txBody>
      </p:sp>
      <p:grpSp>
        <p:nvGrpSpPr>
          <p:cNvPr id="3" name="Group 2" descr="Flowchart showing the PG and E process for U G Cost Benefit Analysis. The process includes multiple decision points regarding U G CBR and area of impact identification. Important steps involve hybrid analysis, hybrid cost benefit analysis, and ending with the Desktop Scoping Meeting.">
            <a:extLst>
              <a:ext uri="{FF2B5EF4-FFF2-40B4-BE49-F238E27FC236}">
                <a16:creationId xmlns:a16="http://schemas.microsoft.com/office/drawing/2014/main" id="{73A172FC-6469-7FB5-AEE3-264E6B7C61EC}"/>
              </a:ext>
            </a:extLst>
          </p:cNvPr>
          <p:cNvGrpSpPr/>
          <p:nvPr/>
        </p:nvGrpSpPr>
        <p:grpSpPr>
          <a:xfrm>
            <a:off x="433039" y="465984"/>
            <a:ext cx="11456976" cy="6198292"/>
            <a:chOff x="433039" y="465984"/>
            <a:chExt cx="11456976" cy="6198292"/>
          </a:xfrm>
        </p:grpSpPr>
        <p:sp>
          <p:nvSpPr>
            <p:cNvPr id="5" name="Rectangle 4">
              <a:extLst>
                <a:ext uri="{FF2B5EF4-FFF2-40B4-BE49-F238E27FC236}">
                  <a16:creationId xmlns:a16="http://schemas.microsoft.com/office/drawing/2014/main" id="{BFECF0B5-A3BB-6D68-27B2-C67D35671CD4}"/>
                </a:ext>
              </a:extLst>
            </p:cNvPr>
            <p:cNvSpPr>
              <a:spLocks/>
            </p:cNvSpPr>
            <p:nvPr/>
          </p:nvSpPr>
          <p:spPr>
            <a:xfrm>
              <a:off x="436594" y="1217703"/>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dirty="0">
                  <a:solidFill>
                    <a:srgbClr val="FFFFFF"/>
                  </a:solidFill>
                  <a:latin typeface="Arial Black" panose="020B0A04020102020204" pitchFamily="34" charset="0"/>
                </a:rPr>
                <a:t>Begin UG Cost Benefit Analysis</a:t>
              </a:r>
            </a:p>
          </p:txBody>
        </p:sp>
        <p:sp>
          <p:nvSpPr>
            <p:cNvPr id="6" name="Rectangle 5">
              <a:extLst>
                <a:ext uri="{FF2B5EF4-FFF2-40B4-BE49-F238E27FC236}">
                  <a16:creationId xmlns:a16="http://schemas.microsoft.com/office/drawing/2014/main" id="{5A82B6F0-AB33-122F-3C51-F2580B6DBA31}"/>
                </a:ext>
              </a:extLst>
            </p:cNvPr>
            <p:cNvSpPr>
              <a:spLocks/>
            </p:cNvSpPr>
            <p:nvPr/>
          </p:nvSpPr>
          <p:spPr>
            <a:xfrm>
              <a:off x="2631636" y="1217703"/>
              <a:ext cx="1851734" cy="46655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dirty="0">
                  <a:solidFill>
                    <a:srgbClr val="FFFFFF"/>
                  </a:solidFill>
                  <a:latin typeface="Arial" panose="020B0604020202020204" pitchFamily="34" charset="0"/>
                  <a:cs typeface="Arial" panose="020B0604020202020204" pitchFamily="34" charset="0"/>
                </a:rPr>
                <a:t>Input OH/UG alternative scope mileage and unit cost assumptions into Foundry WPC Feedback Loop Tool </a:t>
              </a:r>
            </a:p>
          </p:txBody>
        </p:sp>
        <p:sp>
          <p:nvSpPr>
            <p:cNvPr id="7" name="Rectangle 6">
              <a:extLst>
                <a:ext uri="{FF2B5EF4-FFF2-40B4-BE49-F238E27FC236}">
                  <a16:creationId xmlns:a16="http://schemas.microsoft.com/office/drawing/2014/main" id="{B88E554D-E2AF-2429-4F4A-1222F392395C}"/>
                </a:ext>
              </a:extLst>
            </p:cNvPr>
            <p:cNvSpPr>
              <a:spLocks/>
            </p:cNvSpPr>
            <p:nvPr/>
          </p:nvSpPr>
          <p:spPr>
            <a:xfrm>
              <a:off x="4810154" y="1302668"/>
              <a:ext cx="2263746" cy="29662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Arial" panose="020B0604020202020204" pitchFamily="34" charset="0"/>
                  <a:cs typeface="Arial" panose="020B0604020202020204" pitchFamily="34" charset="0"/>
                </a:rPr>
                <a:t>Is the UG CBR &gt; 1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within 50% of the OH + EPSS CBR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is the UG NB &gt; OH NB</a:t>
              </a:r>
            </a:p>
          </p:txBody>
        </p:sp>
        <p:sp>
          <p:nvSpPr>
            <p:cNvPr id="8" name="Rectangle 7">
              <a:extLst>
                <a:ext uri="{FF2B5EF4-FFF2-40B4-BE49-F238E27FC236}">
                  <a16:creationId xmlns:a16="http://schemas.microsoft.com/office/drawing/2014/main" id="{E9C337CE-89AB-FA09-1A3D-D0D11AEB65D3}"/>
                </a:ext>
              </a:extLst>
            </p:cNvPr>
            <p:cNvSpPr>
              <a:spLocks/>
            </p:cNvSpPr>
            <p:nvPr/>
          </p:nvSpPr>
          <p:spPr>
            <a:xfrm>
              <a:off x="436594" y="2069263"/>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a:solidFill>
                    <a:srgbClr val="FFFFFF"/>
                  </a:solidFill>
                  <a:latin typeface="Arial Black" panose="020B0A04020102020204" pitchFamily="34" charset="0"/>
                </a:rPr>
                <a:t>Begin Hybrid Analysis</a:t>
              </a:r>
            </a:p>
          </p:txBody>
        </p:sp>
        <p:cxnSp>
          <p:nvCxnSpPr>
            <p:cNvPr id="10" name="Connector: Elbow 9">
              <a:extLst>
                <a:ext uri="{FF2B5EF4-FFF2-40B4-BE49-F238E27FC236}">
                  <a16:creationId xmlns:a16="http://schemas.microsoft.com/office/drawing/2014/main" id="{D21896CF-220B-195E-8291-5BCEF6014B5C}"/>
                </a:ext>
              </a:extLst>
            </p:cNvPr>
            <p:cNvCxnSpPr>
              <a:cxnSpLocks/>
              <a:stCxn id="5" idx="3"/>
              <a:endCxn id="6" idx="1"/>
            </p:cNvCxnSpPr>
            <p:nvPr/>
          </p:nvCxnSpPr>
          <p:spPr>
            <a:xfrm>
              <a:off x="2155734" y="1450978"/>
              <a:ext cx="475902" cy="127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03CF724B-83C5-B0B6-2262-F7A2DC93508C}"/>
                </a:ext>
              </a:extLst>
            </p:cNvPr>
            <p:cNvCxnSpPr>
              <a:cxnSpLocks/>
              <a:stCxn id="6" idx="3"/>
              <a:endCxn id="7" idx="1"/>
            </p:cNvCxnSpPr>
            <p:nvPr/>
          </p:nvCxnSpPr>
          <p:spPr>
            <a:xfrm>
              <a:off x="4483370" y="1450978"/>
              <a:ext cx="326784" cy="127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AD279995-1D42-9318-340E-EA18764D1297}"/>
                </a:ext>
              </a:extLst>
            </p:cNvPr>
            <p:cNvCxnSpPr>
              <a:cxnSpLocks/>
              <a:stCxn id="7" idx="2"/>
              <a:endCxn id="8" idx="0"/>
            </p:cNvCxnSpPr>
            <p:nvPr/>
          </p:nvCxnSpPr>
          <p:spPr>
            <a:xfrm rot="5400000">
              <a:off x="3384109" y="-488656"/>
              <a:ext cx="469975" cy="464586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92AAD4A-2F69-099E-B3C2-F5EBA0FE8757}"/>
                </a:ext>
              </a:extLst>
            </p:cNvPr>
            <p:cNvSpPr txBox="1"/>
            <p:nvPr/>
          </p:nvSpPr>
          <p:spPr>
            <a:xfrm>
              <a:off x="5680953" y="1627176"/>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No</a:t>
              </a:r>
            </a:p>
          </p:txBody>
        </p:sp>
        <p:sp>
          <p:nvSpPr>
            <p:cNvPr id="19" name="Rectangle 18">
              <a:extLst>
                <a:ext uri="{FF2B5EF4-FFF2-40B4-BE49-F238E27FC236}">
                  <a16:creationId xmlns:a16="http://schemas.microsoft.com/office/drawing/2014/main" id="{CB4253C6-8363-3375-A368-E7BAA49EB287}"/>
                </a:ext>
              </a:extLst>
            </p:cNvPr>
            <p:cNvSpPr>
              <a:spLocks/>
            </p:cNvSpPr>
            <p:nvPr/>
          </p:nvSpPr>
          <p:spPr>
            <a:xfrm>
              <a:off x="7743386" y="1213779"/>
              <a:ext cx="1851734" cy="46655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dirty="0">
                  <a:solidFill>
                    <a:srgbClr val="FFFFFF"/>
                  </a:solidFill>
                  <a:latin typeface="Arial" panose="020B0604020202020204" pitchFamily="34" charset="0"/>
                  <a:cs typeface="Arial" panose="020B0604020202020204" pitchFamily="34" charset="0"/>
                </a:rPr>
                <a:t>Proceed to scoping meeting with UG alternative as preferred.</a:t>
              </a:r>
            </a:p>
          </p:txBody>
        </p:sp>
        <p:cxnSp>
          <p:nvCxnSpPr>
            <p:cNvPr id="21" name="Connector: Elbow 20">
              <a:extLst>
                <a:ext uri="{FF2B5EF4-FFF2-40B4-BE49-F238E27FC236}">
                  <a16:creationId xmlns:a16="http://schemas.microsoft.com/office/drawing/2014/main" id="{CF9BD521-567C-C17C-3F89-25FF2F5D7AC1}"/>
                </a:ext>
              </a:extLst>
            </p:cNvPr>
            <p:cNvCxnSpPr>
              <a:cxnSpLocks/>
              <a:stCxn id="7" idx="3"/>
              <a:endCxn id="19" idx="1"/>
            </p:cNvCxnSpPr>
            <p:nvPr/>
          </p:nvCxnSpPr>
          <p:spPr>
            <a:xfrm flipV="1">
              <a:off x="7073900" y="1447054"/>
              <a:ext cx="669486" cy="392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D28AE528-8EE7-36EB-2D24-B841307912F9}"/>
                </a:ext>
              </a:extLst>
            </p:cNvPr>
            <p:cNvSpPr>
              <a:spLocks/>
            </p:cNvSpPr>
            <p:nvPr/>
          </p:nvSpPr>
          <p:spPr>
            <a:xfrm>
              <a:off x="2635189" y="2029883"/>
              <a:ext cx="1781609" cy="545309"/>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r>
                <a:rPr lang="en-US" sz="800">
                  <a:solidFill>
                    <a:srgbClr val="00465C"/>
                  </a:solidFill>
                  <a:latin typeface="Arial" panose="020B0604020202020204" pitchFamily="34" charset="0"/>
                  <a:cs typeface="Arial" panose="020B0604020202020204" pitchFamily="34" charset="0"/>
                </a:rPr>
                <a:t>Are there areas identified with High tree strike potential within the circuit segment?</a:t>
              </a:r>
            </a:p>
            <a:p>
              <a:pPr algn="ctr" defTabSz="914422"/>
              <a:r>
                <a:rPr lang="en-US" sz="800" b="1">
                  <a:solidFill>
                    <a:srgbClr val="00465C"/>
                  </a:solidFill>
                  <a:latin typeface="Arial" panose="020B0604020202020204" pitchFamily="34" charset="0"/>
                  <a:cs typeface="Arial" panose="020B0604020202020204" pitchFamily="34" charset="0"/>
                </a:rPr>
                <a:t>No/Low (0-5) High (6+)</a:t>
              </a:r>
            </a:p>
          </p:txBody>
        </p:sp>
        <p:sp>
          <p:nvSpPr>
            <p:cNvPr id="23" name="Rectangle 22">
              <a:extLst>
                <a:ext uri="{FF2B5EF4-FFF2-40B4-BE49-F238E27FC236}">
                  <a16:creationId xmlns:a16="http://schemas.microsoft.com/office/drawing/2014/main" id="{A1511149-63E1-A8A1-EA90-CBFA4505BC63}"/>
                </a:ext>
              </a:extLst>
            </p:cNvPr>
            <p:cNvSpPr/>
            <p:nvPr/>
          </p:nvSpPr>
          <p:spPr>
            <a:xfrm>
              <a:off x="5264908" y="2695488"/>
              <a:ext cx="1662183" cy="450667"/>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5"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Area of impact identified, relocate to underground preferred, update Hybrid .</a:t>
              </a:r>
              <a:r>
                <a:rPr kumimoji="0" lang="en-US" sz="805" b="0" i="0" u="none" strike="noStrike" kern="1200" cap="none" spc="0" normalizeH="0" baseline="0" noProof="0" err="1">
                  <a:ln>
                    <a:noFill/>
                  </a:ln>
                  <a:solidFill>
                    <a:srgbClr val="FFFFFF"/>
                  </a:solidFill>
                  <a:effectLst/>
                  <a:uLnTx/>
                  <a:uFillTx/>
                  <a:latin typeface="Arial" panose="020B0604020202020204" pitchFamily="34" charset="0"/>
                  <a:cs typeface="Arial" panose="020B0604020202020204" pitchFamily="34" charset="0"/>
                </a:rPr>
                <a:t>kmz</a:t>
              </a:r>
              <a:endParaRPr kumimoji="0" lang="en-US" sz="805"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cxnSp>
          <p:nvCxnSpPr>
            <p:cNvPr id="25" name="Connector: Elbow 24">
              <a:extLst>
                <a:ext uri="{FF2B5EF4-FFF2-40B4-BE49-F238E27FC236}">
                  <a16:creationId xmlns:a16="http://schemas.microsoft.com/office/drawing/2014/main" id="{C319BC10-C20D-535A-BFC5-68A1D762901A}"/>
                </a:ext>
              </a:extLst>
            </p:cNvPr>
            <p:cNvCxnSpPr>
              <a:stCxn id="22" idx="3"/>
              <a:endCxn id="23" idx="1"/>
            </p:cNvCxnSpPr>
            <p:nvPr/>
          </p:nvCxnSpPr>
          <p:spPr>
            <a:xfrm>
              <a:off x="4416798" y="2302538"/>
              <a:ext cx="848110" cy="61828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4FDE144E-DE3F-6302-3E39-F94919B53AA4}"/>
                </a:ext>
              </a:extLst>
            </p:cNvPr>
            <p:cNvSpPr txBox="1"/>
            <p:nvPr/>
          </p:nvSpPr>
          <p:spPr>
            <a:xfrm>
              <a:off x="4458373" y="2071320"/>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cxnSp>
          <p:nvCxnSpPr>
            <p:cNvPr id="28" name="Connector: Elbow 27">
              <a:extLst>
                <a:ext uri="{FF2B5EF4-FFF2-40B4-BE49-F238E27FC236}">
                  <a16:creationId xmlns:a16="http://schemas.microsoft.com/office/drawing/2014/main" id="{D4FC8C00-DA35-77E4-0E1D-9A1627BACD9E}"/>
                </a:ext>
              </a:extLst>
            </p:cNvPr>
            <p:cNvCxnSpPr>
              <a:cxnSpLocks/>
              <a:stCxn id="8" idx="3"/>
              <a:endCxn id="22" idx="1"/>
            </p:cNvCxnSpPr>
            <p:nvPr/>
          </p:nvCxnSpPr>
          <p:spPr>
            <a:xfrm>
              <a:off x="2155734" y="2302538"/>
              <a:ext cx="479455" cy="127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D794C99-06A6-9E46-FA2C-DFAE68374E45}"/>
                </a:ext>
              </a:extLst>
            </p:cNvPr>
            <p:cNvSpPr txBox="1"/>
            <p:nvPr/>
          </p:nvSpPr>
          <p:spPr>
            <a:xfrm>
              <a:off x="7041952" y="1229966"/>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sp>
          <p:nvSpPr>
            <p:cNvPr id="30" name="Rectangle 29">
              <a:extLst>
                <a:ext uri="{FF2B5EF4-FFF2-40B4-BE49-F238E27FC236}">
                  <a16:creationId xmlns:a16="http://schemas.microsoft.com/office/drawing/2014/main" id="{EFC162F5-4A8C-78B9-701B-7E84EF067DD9}"/>
                </a:ext>
              </a:extLst>
            </p:cNvPr>
            <p:cNvSpPr/>
            <p:nvPr/>
          </p:nvSpPr>
          <p:spPr>
            <a:xfrm>
              <a:off x="2631636" y="2753147"/>
              <a:ext cx="1781609" cy="33535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r>
                <a:rPr lang="en-US" sz="800">
                  <a:solidFill>
                    <a:srgbClr val="00465C"/>
                  </a:solidFill>
                  <a:latin typeface="Arial" panose="020B0604020202020204" pitchFamily="34" charset="0"/>
                  <a:cs typeface="Arial" panose="020B0604020202020204" pitchFamily="34" charset="0"/>
                </a:rPr>
                <a:t>Are there Egress / Ingress concerns expressed by PSS team?</a:t>
              </a:r>
            </a:p>
          </p:txBody>
        </p:sp>
        <p:sp>
          <p:nvSpPr>
            <p:cNvPr id="31" name="Rectangle 30">
              <a:extLst>
                <a:ext uri="{FF2B5EF4-FFF2-40B4-BE49-F238E27FC236}">
                  <a16:creationId xmlns:a16="http://schemas.microsoft.com/office/drawing/2014/main" id="{06AA62B7-2A27-E4EE-1C9D-06671F4D7219}"/>
                </a:ext>
              </a:extLst>
            </p:cNvPr>
            <p:cNvSpPr>
              <a:spLocks/>
            </p:cNvSpPr>
            <p:nvPr/>
          </p:nvSpPr>
          <p:spPr>
            <a:xfrm>
              <a:off x="2631636" y="3266452"/>
              <a:ext cx="1781609" cy="461795"/>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r>
                <a:rPr lang="en-US" sz="800">
                  <a:solidFill>
                    <a:srgbClr val="00465C"/>
                  </a:solidFill>
                  <a:latin typeface="Arial" panose="020B0604020202020204" pitchFamily="34" charset="0"/>
                  <a:cs typeface="Arial" panose="020B0604020202020204" pitchFamily="34" charset="0"/>
                </a:rPr>
                <a:t>Does PSPS polygon affect only part of the CPZ?</a:t>
              </a:r>
            </a:p>
          </p:txBody>
        </p:sp>
        <p:cxnSp>
          <p:nvCxnSpPr>
            <p:cNvPr id="36" name="Connector: Elbow 35">
              <a:extLst>
                <a:ext uri="{FF2B5EF4-FFF2-40B4-BE49-F238E27FC236}">
                  <a16:creationId xmlns:a16="http://schemas.microsoft.com/office/drawing/2014/main" id="{116761FE-867C-6FF1-51FE-6CB29EE54D43}"/>
                </a:ext>
              </a:extLst>
            </p:cNvPr>
            <p:cNvCxnSpPr>
              <a:cxnSpLocks/>
              <a:stCxn id="8" idx="3"/>
              <a:endCxn id="30" idx="1"/>
            </p:cNvCxnSpPr>
            <p:nvPr/>
          </p:nvCxnSpPr>
          <p:spPr>
            <a:xfrm>
              <a:off x="2155734" y="2302538"/>
              <a:ext cx="475902" cy="61828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36B95515-8FBB-A906-9BAC-C1BFEA411E06}"/>
                </a:ext>
              </a:extLst>
            </p:cNvPr>
            <p:cNvCxnSpPr>
              <a:cxnSpLocks/>
              <a:stCxn id="8" idx="3"/>
              <a:endCxn id="31" idx="1"/>
            </p:cNvCxnSpPr>
            <p:nvPr/>
          </p:nvCxnSpPr>
          <p:spPr>
            <a:xfrm>
              <a:off x="2155734" y="2302538"/>
              <a:ext cx="475902" cy="119481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FAE76365-7475-2BD9-F8CB-77AA648066EA}"/>
                </a:ext>
              </a:extLst>
            </p:cNvPr>
            <p:cNvCxnSpPr>
              <a:stCxn id="30" idx="3"/>
              <a:endCxn id="23" idx="1"/>
            </p:cNvCxnSpPr>
            <p:nvPr/>
          </p:nvCxnSpPr>
          <p:spPr>
            <a:xfrm>
              <a:off x="4413245" y="2920822"/>
              <a:ext cx="851663" cy="127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B2BE47B0-09DA-3F04-34E0-C781E902B5FD}"/>
                </a:ext>
              </a:extLst>
            </p:cNvPr>
            <p:cNvCxnSpPr>
              <a:stCxn id="31" idx="3"/>
              <a:endCxn id="23" idx="1"/>
            </p:cNvCxnSpPr>
            <p:nvPr/>
          </p:nvCxnSpPr>
          <p:spPr>
            <a:xfrm flipV="1">
              <a:off x="4413245" y="2920822"/>
              <a:ext cx="851663" cy="57652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CC216B5D-D18B-707F-D828-F38F8D6FDA36}"/>
                </a:ext>
              </a:extLst>
            </p:cNvPr>
            <p:cNvSpPr>
              <a:spLocks/>
            </p:cNvSpPr>
            <p:nvPr/>
          </p:nvSpPr>
          <p:spPr>
            <a:xfrm>
              <a:off x="2559050" y="3940252"/>
              <a:ext cx="1924320" cy="46655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Arial" panose="020B0604020202020204" pitchFamily="34" charset="0"/>
                  <a:cs typeface="Arial" panose="020B0604020202020204" pitchFamily="34" charset="0"/>
                </a:rPr>
                <a:t>Input OH/UG alternative scope mileage and unit cost assumptions into Foundry WPC Feedback Loop Tool </a:t>
              </a:r>
            </a:p>
          </p:txBody>
        </p:sp>
        <p:sp>
          <p:nvSpPr>
            <p:cNvPr id="48" name="Rectangle 47">
              <a:extLst>
                <a:ext uri="{FF2B5EF4-FFF2-40B4-BE49-F238E27FC236}">
                  <a16:creationId xmlns:a16="http://schemas.microsoft.com/office/drawing/2014/main" id="{97246C7D-1932-A1E6-78A7-89F030C6626B}"/>
                </a:ext>
              </a:extLst>
            </p:cNvPr>
            <p:cNvSpPr>
              <a:spLocks/>
            </p:cNvSpPr>
            <p:nvPr/>
          </p:nvSpPr>
          <p:spPr>
            <a:xfrm>
              <a:off x="433039" y="3937126"/>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a:solidFill>
                    <a:srgbClr val="FFFFFF"/>
                  </a:solidFill>
                  <a:latin typeface="Arial Black" panose="020B0A04020102020204" pitchFamily="34" charset="0"/>
                </a:rPr>
                <a:t>Begin Hybrid Cost Benefit Analysis</a:t>
              </a:r>
            </a:p>
          </p:txBody>
        </p:sp>
        <p:cxnSp>
          <p:nvCxnSpPr>
            <p:cNvPr id="50" name="Connector: Elbow 49">
              <a:extLst>
                <a:ext uri="{FF2B5EF4-FFF2-40B4-BE49-F238E27FC236}">
                  <a16:creationId xmlns:a16="http://schemas.microsoft.com/office/drawing/2014/main" id="{F291B1B2-4BAC-1695-822E-1C744B1173E9}"/>
                </a:ext>
              </a:extLst>
            </p:cNvPr>
            <p:cNvCxnSpPr>
              <a:cxnSpLocks/>
              <a:stCxn id="23" idx="2"/>
              <a:endCxn id="48" idx="0"/>
            </p:cNvCxnSpPr>
            <p:nvPr/>
          </p:nvCxnSpPr>
          <p:spPr>
            <a:xfrm rot="5400000">
              <a:off x="3298820" y="1139945"/>
              <a:ext cx="790971" cy="4803391"/>
            </a:xfrm>
            <a:prstGeom prst="bentConnector3">
              <a:avLst>
                <a:gd name="adj1" fmla="val 86127"/>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3FE3750B-668A-257A-75FF-0D4B2827BCBB}"/>
                </a:ext>
              </a:extLst>
            </p:cNvPr>
            <p:cNvSpPr>
              <a:spLocks/>
            </p:cNvSpPr>
            <p:nvPr/>
          </p:nvSpPr>
          <p:spPr>
            <a:xfrm>
              <a:off x="4810154" y="4022091"/>
              <a:ext cx="2422496" cy="29662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Arial" panose="020B0604020202020204" pitchFamily="34" charset="0"/>
                  <a:cs typeface="Arial" panose="020B0604020202020204" pitchFamily="34" charset="0"/>
                </a:rPr>
                <a:t>Is the Hybrid CBR &gt; 1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within 50% of the OH + EPSS CBR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is the Hybrid NB &gt; OH NB</a:t>
              </a:r>
            </a:p>
          </p:txBody>
        </p:sp>
        <p:cxnSp>
          <p:nvCxnSpPr>
            <p:cNvPr id="54" name="Connector: Elbow 53">
              <a:extLst>
                <a:ext uri="{FF2B5EF4-FFF2-40B4-BE49-F238E27FC236}">
                  <a16:creationId xmlns:a16="http://schemas.microsoft.com/office/drawing/2014/main" id="{7943DC53-D53E-DF36-6A7A-48E4D69B10B9}"/>
                </a:ext>
              </a:extLst>
            </p:cNvPr>
            <p:cNvCxnSpPr>
              <a:cxnSpLocks/>
              <a:stCxn id="48" idx="3"/>
              <a:endCxn id="47" idx="1"/>
            </p:cNvCxnSpPr>
            <p:nvPr/>
          </p:nvCxnSpPr>
          <p:spPr>
            <a:xfrm>
              <a:off x="2152179" y="4170401"/>
              <a:ext cx="406871" cy="312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CF23155A-68D1-141C-D16D-BF6BDDA07FC7}"/>
                </a:ext>
              </a:extLst>
            </p:cNvPr>
            <p:cNvCxnSpPr>
              <a:cxnSpLocks/>
              <a:stCxn id="47" idx="3"/>
              <a:endCxn id="52" idx="1"/>
            </p:cNvCxnSpPr>
            <p:nvPr/>
          </p:nvCxnSpPr>
          <p:spPr>
            <a:xfrm flipV="1">
              <a:off x="4483370" y="4170401"/>
              <a:ext cx="326784" cy="312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DACC6BFC-DB64-2339-761D-0C6D3225B773}"/>
                </a:ext>
              </a:extLst>
            </p:cNvPr>
            <p:cNvSpPr/>
            <p:nvPr/>
          </p:nvSpPr>
          <p:spPr>
            <a:xfrm>
              <a:off x="2559050" y="4560751"/>
              <a:ext cx="1924320" cy="450667"/>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5"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Remove the targeted underground for PSPS impacted areas.</a:t>
              </a:r>
            </a:p>
          </p:txBody>
        </p:sp>
        <p:sp>
          <p:nvSpPr>
            <p:cNvPr id="69" name="Rectangle 68">
              <a:extLst>
                <a:ext uri="{FF2B5EF4-FFF2-40B4-BE49-F238E27FC236}">
                  <a16:creationId xmlns:a16="http://schemas.microsoft.com/office/drawing/2014/main" id="{1DEA45E5-41CD-0F50-A8FF-9A598DA8A962}"/>
                </a:ext>
              </a:extLst>
            </p:cNvPr>
            <p:cNvSpPr>
              <a:spLocks/>
            </p:cNvSpPr>
            <p:nvPr/>
          </p:nvSpPr>
          <p:spPr>
            <a:xfrm>
              <a:off x="4810154" y="4636687"/>
              <a:ext cx="2422496" cy="293299"/>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Arial" panose="020B0604020202020204" pitchFamily="34" charset="0"/>
                  <a:cs typeface="Arial" panose="020B0604020202020204" pitchFamily="34" charset="0"/>
                </a:rPr>
                <a:t>Is the new Hybrid CBR &gt; 1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within 50% of the OH + EPSS CBR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is the Hybrid NB &gt; OH NB</a:t>
              </a:r>
            </a:p>
          </p:txBody>
        </p:sp>
        <p:sp>
          <p:nvSpPr>
            <p:cNvPr id="73" name="Rectangle 72">
              <a:extLst>
                <a:ext uri="{FF2B5EF4-FFF2-40B4-BE49-F238E27FC236}">
                  <a16:creationId xmlns:a16="http://schemas.microsoft.com/office/drawing/2014/main" id="{A1F2DC64-CD59-4485-F9B3-8FA0E72A13AF}"/>
                </a:ext>
              </a:extLst>
            </p:cNvPr>
            <p:cNvSpPr/>
            <p:nvPr/>
          </p:nvSpPr>
          <p:spPr>
            <a:xfrm>
              <a:off x="2559050" y="5174263"/>
              <a:ext cx="1924320" cy="450667"/>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5"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Remove the targeted underground for Ingress/Egress impacted areas.</a:t>
              </a:r>
            </a:p>
          </p:txBody>
        </p:sp>
        <p:sp>
          <p:nvSpPr>
            <p:cNvPr id="74" name="Rectangle 73">
              <a:extLst>
                <a:ext uri="{FF2B5EF4-FFF2-40B4-BE49-F238E27FC236}">
                  <a16:creationId xmlns:a16="http://schemas.microsoft.com/office/drawing/2014/main" id="{FD8F244B-9DE1-F6E3-52AD-05FC882719BF}"/>
                </a:ext>
              </a:extLst>
            </p:cNvPr>
            <p:cNvSpPr>
              <a:spLocks/>
            </p:cNvSpPr>
            <p:nvPr/>
          </p:nvSpPr>
          <p:spPr>
            <a:xfrm>
              <a:off x="4810154" y="5251286"/>
              <a:ext cx="2422496" cy="29662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Arial" panose="020B0604020202020204" pitchFamily="34" charset="0"/>
                  <a:cs typeface="Arial" panose="020B0604020202020204" pitchFamily="34" charset="0"/>
                </a:rPr>
                <a:t>Is the new Hybrid CBR &gt; 1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within 50% of the OH + EPSS CBR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is the Hybrid NB &gt; OH NB</a:t>
              </a:r>
            </a:p>
          </p:txBody>
        </p:sp>
        <p:sp>
          <p:nvSpPr>
            <p:cNvPr id="75" name="TextBox 74">
              <a:extLst>
                <a:ext uri="{FF2B5EF4-FFF2-40B4-BE49-F238E27FC236}">
                  <a16:creationId xmlns:a16="http://schemas.microsoft.com/office/drawing/2014/main" id="{93CBBBBE-06DD-7A07-C2BE-0F097150E282}"/>
                </a:ext>
              </a:extLst>
            </p:cNvPr>
            <p:cNvSpPr txBox="1"/>
            <p:nvPr/>
          </p:nvSpPr>
          <p:spPr>
            <a:xfrm>
              <a:off x="4458373" y="2703973"/>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sp>
          <p:nvSpPr>
            <p:cNvPr id="76" name="TextBox 75">
              <a:extLst>
                <a:ext uri="{FF2B5EF4-FFF2-40B4-BE49-F238E27FC236}">
                  <a16:creationId xmlns:a16="http://schemas.microsoft.com/office/drawing/2014/main" id="{E5221742-6E23-8391-8640-80EC4B6F4254}"/>
                </a:ext>
              </a:extLst>
            </p:cNvPr>
            <p:cNvSpPr txBox="1"/>
            <p:nvPr/>
          </p:nvSpPr>
          <p:spPr>
            <a:xfrm>
              <a:off x="4483370" y="3263767"/>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cxnSp>
          <p:nvCxnSpPr>
            <p:cNvPr id="78" name="Connector: Elbow 77">
              <a:extLst>
                <a:ext uri="{FF2B5EF4-FFF2-40B4-BE49-F238E27FC236}">
                  <a16:creationId xmlns:a16="http://schemas.microsoft.com/office/drawing/2014/main" id="{54F40802-4404-15AC-60B2-1BE982CAD56D}"/>
                </a:ext>
              </a:extLst>
            </p:cNvPr>
            <p:cNvCxnSpPr>
              <a:cxnSpLocks/>
              <a:endCxn id="69" idx="1"/>
            </p:cNvCxnSpPr>
            <p:nvPr/>
          </p:nvCxnSpPr>
          <p:spPr>
            <a:xfrm>
              <a:off x="4483370" y="4781677"/>
              <a:ext cx="326784" cy="166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Connector: Elbow 80">
              <a:extLst>
                <a:ext uri="{FF2B5EF4-FFF2-40B4-BE49-F238E27FC236}">
                  <a16:creationId xmlns:a16="http://schemas.microsoft.com/office/drawing/2014/main" id="{D403357F-14D2-5BA4-797E-343E25AB69EA}"/>
                </a:ext>
              </a:extLst>
            </p:cNvPr>
            <p:cNvCxnSpPr>
              <a:stCxn id="73" idx="3"/>
              <a:endCxn id="74" idx="1"/>
            </p:cNvCxnSpPr>
            <p:nvPr/>
          </p:nvCxnSpPr>
          <p:spPr>
            <a:xfrm flipV="1">
              <a:off x="4483370" y="5399596"/>
              <a:ext cx="326784"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Connector: Elbow 86">
              <a:extLst>
                <a:ext uri="{FF2B5EF4-FFF2-40B4-BE49-F238E27FC236}">
                  <a16:creationId xmlns:a16="http://schemas.microsoft.com/office/drawing/2014/main" id="{9DE3AE9E-EBE8-CB9F-DADF-875A0408B477}"/>
                </a:ext>
              </a:extLst>
            </p:cNvPr>
            <p:cNvCxnSpPr>
              <a:stCxn id="52" idx="2"/>
              <a:endCxn id="57" idx="0"/>
            </p:cNvCxnSpPr>
            <p:nvPr/>
          </p:nvCxnSpPr>
          <p:spPr>
            <a:xfrm rot="5400000">
              <a:off x="4650286" y="3189635"/>
              <a:ext cx="242040" cy="2500192"/>
            </a:xfrm>
            <a:prstGeom prst="bentConnector3">
              <a:avLst>
                <a:gd name="adj1" fmla="val 5787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Connector: Elbow 89">
              <a:extLst>
                <a:ext uri="{FF2B5EF4-FFF2-40B4-BE49-F238E27FC236}">
                  <a16:creationId xmlns:a16="http://schemas.microsoft.com/office/drawing/2014/main" id="{3E1E5FBA-BB79-DD3B-AA63-15128E743521}"/>
                </a:ext>
              </a:extLst>
            </p:cNvPr>
            <p:cNvCxnSpPr>
              <a:stCxn id="69" idx="2"/>
              <a:endCxn id="73" idx="0"/>
            </p:cNvCxnSpPr>
            <p:nvPr/>
          </p:nvCxnSpPr>
          <p:spPr>
            <a:xfrm rot="5400000">
              <a:off x="4649168" y="3802028"/>
              <a:ext cx="244277" cy="2500192"/>
            </a:xfrm>
            <a:prstGeom prst="bentConnector3">
              <a:avLst>
                <a:gd name="adj1" fmla="val 57800"/>
              </a:avLst>
            </a:prstGeom>
            <a:ln>
              <a:tailEnd type="triangle"/>
            </a:ln>
          </p:spPr>
          <p:style>
            <a:lnRef idx="1">
              <a:schemeClr val="accent1"/>
            </a:lnRef>
            <a:fillRef idx="0">
              <a:schemeClr val="accent1"/>
            </a:fillRef>
            <a:effectRef idx="0">
              <a:schemeClr val="accent1"/>
            </a:effectRef>
            <a:fontRef idx="minor">
              <a:schemeClr val="tx1"/>
            </a:fontRef>
          </p:style>
        </p:cxnSp>
        <p:sp>
          <p:nvSpPr>
            <p:cNvPr id="95" name="Rectangle 94">
              <a:extLst>
                <a:ext uri="{FF2B5EF4-FFF2-40B4-BE49-F238E27FC236}">
                  <a16:creationId xmlns:a16="http://schemas.microsoft.com/office/drawing/2014/main" id="{C770A127-CAD7-9D24-9C84-DA0F2859D6BA}"/>
                </a:ext>
              </a:extLst>
            </p:cNvPr>
            <p:cNvSpPr>
              <a:spLocks/>
            </p:cNvSpPr>
            <p:nvPr/>
          </p:nvSpPr>
          <p:spPr>
            <a:xfrm>
              <a:off x="7743386" y="4544868"/>
              <a:ext cx="1851734" cy="46655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Arial" panose="020B0604020202020204" pitchFamily="34" charset="0"/>
                  <a:cs typeface="Arial" panose="020B0604020202020204" pitchFamily="34" charset="0"/>
                </a:rPr>
                <a:t>Proceed to scoping meeting with Hybrid alternative as preferred.</a:t>
              </a:r>
            </a:p>
          </p:txBody>
        </p:sp>
        <p:sp>
          <p:nvSpPr>
            <p:cNvPr id="96" name="Rectangle 95">
              <a:extLst>
                <a:ext uri="{FF2B5EF4-FFF2-40B4-BE49-F238E27FC236}">
                  <a16:creationId xmlns:a16="http://schemas.microsoft.com/office/drawing/2014/main" id="{91CC9A29-C4D2-33A3-AE21-2215C851A2EF}"/>
                </a:ext>
              </a:extLst>
            </p:cNvPr>
            <p:cNvSpPr>
              <a:spLocks/>
            </p:cNvSpPr>
            <p:nvPr/>
          </p:nvSpPr>
          <p:spPr>
            <a:xfrm>
              <a:off x="7743386" y="5644221"/>
              <a:ext cx="1851734" cy="46655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Arial" panose="020B0604020202020204" pitchFamily="34" charset="0"/>
                  <a:cs typeface="Arial" panose="020B0604020202020204" pitchFamily="34" charset="0"/>
                </a:rPr>
                <a:t>Proceed to scoping meeting with Overhead alternative as preferred.</a:t>
              </a:r>
            </a:p>
          </p:txBody>
        </p:sp>
        <p:cxnSp>
          <p:nvCxnSpPr>
            <p:cNvPr id="98" name="Connector: Elbow 97">
              <a:extLst>
                <a:ext uri="{FF2B5EF4-FFF2-40B4-BE49-F238E27FC236}">
                  <a16:creationId xmlns:a16="http://schemas.microsoft.com/office/drawing/2014/main" id="{591C93F6-279F-0604-4608-3EFD9E88B2C4}"/>
                </a:ext>
              </a:extLst>
            </p:cNvPr>
            <p:cNvCxnSpPr>
              <a:stCxn id="52" idx="3"/>
              <a:endCxn id="95" idx="1"/>
            </p:cNvCxnSpPr>
            <p:nvPr/>
          </p:nvCxnSpPr>
          <p:spPr>
            <a:xfrm>
              <a:off x="7232650" y="4170401"/>
              <a:ext cx="510736" cy="60774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0" name="Connector: Elbow 99">
              <a:extLst>
                <a:ext uri="{FF2B5EF4-FFF2-40B4-BE49-F238E27FC236}">
                  <a16:creationId xmlns:a16="http://schemas.microsoft.com/office/drawing/2014/main" id="{E798E0BB-7AB0-E0CB-6029-24F417AA622C}"/>
                </a:ext>
              </a:extLst>
            </p:cNvPr>
            <p:cNvCxnSpPr>
              <a:stCxn id="74" idx="3"/>
              <a:endCxn id="95" idx="1"/>
            </p:cNvCxnSpPr>
            <p:nvPr/>
          </p:nvCxnSpPr>
          <p:spPr>
            <a:xfrm flipV="1">
              <a:off x="7232650" y="4778143"/>
              <a:ext cx="510736" cy="62145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 name="Connector: Elbow 101">
              <a:extLst>
                <a:ext uri="{FF2B5EF4-FFF2-40B4-BE49-F238E27FC236}">
                  <a16:creationId xmlns:a16="http://schemas.microsoft.com/office/drawing/2014/main" id="{CB494394-9EB8-C277-367C-D10BA6B24935}"/>
                </a:ext>
              </a:extLst>
            </p:cNvPr>
            <p:cNvCxnSpPr>
              <a:stCxn id="69" idx="3"/>
              <a:endCxn id="95" idx="1"/>
            </p:cNvCxnSpPr>
            <p:nvPr/>
          </p:nvCxnSpPr>
          <p:spPr>
            <a:xfrm flipV="1">
              <a:off x="7232650" y="4778143"/>
              <a:ext cx="510736" cy="519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Connector: Elbow 103">
              <a:extLst>
                <a:ext uri="{FF2B5EF4-FFF2-40B4-BE49-F238E27FC236}">
                  <a16:creationId xmlns:a16="http://schemas.microsoft.com/office/drawing/2014/main" id="{F8E03615-02CE-B02C-2892-7A53A3D764A4}"/>
                </a:ext>
              </a:extLst>
            </p:cNvPr>
            <p:cNvCxnSpPr>
              <a:stCxn id="74" idx="2"/>
              <a:endCxn id="96" idx="1"/>
            </p:cNvCxnSpPr>
            <p:nvPr/>
          </p:nvCxnSpPr>
          <p:spPr>
            <a:xfrm rot="16200000" flipH="1">
              <a:off x="6717599" y="4851709"/>
              <a:ext cx="329590" cy="172198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5" name="Rectangle 104">
              <a:extLst>
                <a:ext uri="{FF2B5EF4-FFF2-40B4-BE49-F238E27FC236}">
                  <a16:creationId xmlns:a16="http://schemas.microsoft.com/office/drawing/2014/main" id="{90D21998-EA4A-E87E-0440-3A043F475A40}"/>
                </a:ext>
              </a:extLst>
            </p:cNvPr>
            <p:cNvSpPr>
              <a:spLocks/>
            </p:cNvSpPr>
            <p:nvPr/>
          </p:nvSpPr>
          <p:spPr>
            <a:xfrm>
              <a:off x="10062064" y="6197726"/>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dirty="0">
                  <a:solidFill>
                    <a:srgbClr val="FFFFFF"/>
                  </a:solidFill>
                  <a:latin typeface="Arial Black" panose="020B0A04020102020204" pitchFamily="34" charset="0"/>
                </a:rPr>
                <a:t>Desktop Scoping Meeting</a:t>
              </a:r>
            </a:p>
          </p:txBody>
        </p:sp>
        <p:cxnSp>
          <p:nvCxnSpPr>
            <p:cNvPr id="107" name="Connector: Elbow 106">
              <a:extLst>
                <a:ext uri="{FF2B5EF4-FFF2-40B4-BE49-F238E27FC236}">
                  <a16:creationId xmlns:a16="http://schemas.microsoft.com/office/drawing/2014/main" id="{B368D4E8-08B9-29DA-316A-A406B2747D1F}"/>
                </a:ext>
              </a:extLst>
            </p:cNvPr>
            <p:cNvCxnSpPr>
              <a:stCxn id="19" idx="3"/>
              <a:endCxn id="105" idx="0"/>
            </p:cNvCxnSpPr>
            <p:nvPr/>
          </p:nvCxnSpPr>
          <p:spPr>
            <a:xfrm>
              <a:off x="9595120" y="1447054"/>
              <a:ext cx="1326514" cy="475067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Connector: Elbow 108">
              <a:extLst>
                <a:ext uri="{FF2B5EF4-FFF2-40B4-BE49-F238E27FC236}">
                  <a16:creationId xmlns:a16="http://schemas.microsoft.com/office/drawing/2014/main" id="{FD16FE55-4E1D-9C24-22D3-E93D49708CE7}"/>
                </a:ext>
              </a:extLst>
            </p:cNvPr>
            <p:cNvCxnSpPr>
              <a:stCxn id="95" idx="3"/>
              <a:endCxn id="105" idx="0"/>
            </p:cNvCxnSpPr>
            <p:nvPr/>
          </p:nvCxnSpPr>
          <p:spPr>
            <a:xfrm>
              <a:off x="9595120" y="4778143"/>
              <a:ext cx="1326514" cy="141958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1" name="Connector: Elbow 110">
              <a:extLst>
                <a:ext uri="{FF2B5EF4-FFF2-40B4-BE49-F238E27FC236}">
                  <a16:creationId xmlns:a16="http://schemas.microsoft.com/office/drawing/2014/main" id="{DC79A440-94CA-EE53-283F-5353A97F6C66}"/>
                </a:ext>
              </a:extLst>
            </p:cNvPr>
            <p:cNvCxnSpPr>
              <a:stCxn id="96" idx="3"/>
              <a:endCxn id="105" idx="0"/>
            </p:cNvCxnSpPr>
            <p:nvPr/>
          </p:nvCxnSpPr>
          <p:spPr>
            <a:xfrm>
              <a:off x="9595120" y="5877496"/>
              <a:ext cx="1326514" cy="32023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CA2FE0A2-69C7-F75D-36CD-F1716C627A50}"/>
                </a:ext>
              </a:extLst>
            </p:cNvPr>
            <p:cNvGrpSpPr/>
            <p:nvPr/>
          </p:nvGrpSpPr>
          <p:grpSpPr>
            <a:xfrm>
              <a:off x="10567810" y="465984"/>
              <a:ext cx="1322205" cy="901757"/>
              <a:chOff x="11887200" y="1300746"/>
              <a:chExt cx="1643605" cy="1109633"/>
            </a:xfrm>
          </p:grpSpPr>
          <p:sp>
            <p:nvSpPr>
              <p:cNvPr id="113" name="Rectangle 112">
                <a:extLst>
                  <a:ext uri="{FF2B5EF4-FFF2-40B4-BE49-F238E27FC236}">
                    <a16:creationId xmlns:a16="http://schemas.microsoft.com/office/drawing/2014/main" id="{3A35DAF7-9E4E-95A4-6575-B889C21F0560}"/>
                  </a:ext>
                </a:extLst>
              </p:cNvPr>
              <p:cNvSpPr/>
              <p:nvPr/>
            </p:nvSpPr>
            <p:spPr>
              <a:xfrm>
                <a:off x="11887200" y="1307373"/>
                <a:ext cx="1643605" cy="1103006"/>
              </a:xfrm>
              <a:prstGeom prst="rect">
                <a:avLst/>
              </a:prstGeom>
              <a:solidFill>
                <a:schemeClr val="bg1">
                  <a:lumMod val="95000"/>
                </a:schemeClr>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endParaRPr lang="en-US">
                  <a:solidFill>
                    <a:srgbClr val="FFFFFF"/>
                  </a:solidFill>
                  <a:latin typeface="Arial" panose="020B0604020202020204"/>
                </a:endParaRPr>
              </a:p>
            </p:txBody>
          </p:sp>
          <p:sp>
            <p:nvSpPr>
              <p:cNvPr id="114" name="Rectangle 113">
                <a:extLst>
                  <a:ext uri="{FF2B5EF4-FFF2-40B4-BE49-F238E27FC236}">
                    <a16:creationId xmlns:a16="http://schemas.microsoft.com/office/drawing/2014/main" id="{74098582-5E6C-CCCB-ACB7-5D06C90FBB48}"/>
                  </a:ext>
                </a:extLst>
              </p:cNvPr>
              <p:cNvSpPr/>
              <p:nvPr/>
            </p:nvSpPr>
            <p:spPr>
              <a:xfrm>
                <a:off x="12057738" y="1594026"/>
                <a:ext cx="1302528" cy="30673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1126" b="1" dirty="0">
                    <a:solidFill>
                      <a:schemeClr val="accent1">
                        <a:lumMod val="50000"/>
                      </a:schemeClr>
                    </a:solidFill>
                    <a:latin typeface="Arial" panose="020B0604020202020204" pitchFamily="34" charset="0"/>
                  </a:rPr>
                  <a:t>Decision</a:t>
                </a:r>
              </a:p>
            </p:txBody>
          </p:sp>
          <p:sp>
            <p:nvSpPr>
              <p:cNvPr id="115" name="Rectangle 114">
                <a:extLst>
                  <a:ext uri="{FF2B5EF4-FFF2-40B4-BE49-F238E27FC236}">
                    <a16:creationId xmlns:a16="http://schemas.microsoft.com/office/drawing/2014/main" id="{A3396972-56D5-CCCF-47EC-947A4F9D3F92}"/>
                  </a:ext>
                </a:extLst>
              </p:cNvPr>
              <p:cNvSpPr/>
              <p:nvPr/>
            </p:nvSpPr>
            <p:spPr>
              <a:xfrm>
                <a:off x="12057738" y="1975819"/>
                <a:ext cx="1302528" cy="30673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1126" b="1" dirty="0">
                    <a:solidFill>
                      <a:srgbClr val="FFFFFF"/>
                    </a:solidFill>
                    <a:latin typeface="Arial" panose="020B0604020202020204" pitchFamily="34" charset="0"/>
                  </a:rPr>
                  <a:t>Step</a:t>
                </a:r>
              </a:p>
            </p:txBody>
          </p:sp>
          <p:sp>
            <p:nvSpPr>
              <p:cNvPr id="116" name="TextBox 115">
                <a:extLst>
                  <a:ext uri="{FF2B5EF4-FFF2-40B4-BE49-F238E27FC236}">
                    <a16:creationId xmlns:a16="http://schemas.microsoft.com/office/drawing/2014/main" id="{B04641FA-19BE-A23A-3312-562FCB72AA79}"/>
                  </a:ext>
                </a:extLst>
              </p:cNvPr>
              <p:cNvSpPr txBox="1">
                <a:spLocks/>
              </p:cNvSpPr>
              <p:nvPr/>
            </p:nvSpPr>
            <p:spPr>
              <a:xfrm>
                <a:off x="12383014" y="1300746"/>
                <a:ext cx="651974" cy="276996"/>
              </a:xfrm>
              <a:prstGeom prst="rect">
                <a:avLst/>
              </a:prstGeom>
              <a:noFill/>
            </p:spPr>
            <p:txBody>
              <a:bodyPr wrap="square" lIns="73534" tIns="36767" rIns="73534" bIns="36767" rtlCol="0">
                <a:spAutoFit/>
              </a:bodyPr>
              <a:lstStyle/>
              <a:p>
                <a:pPr algn="ctr" defTabSz="914422">
                  <a:defRPr/>
                </a:pPr>
                <a:r>
                  <a:rPr lang="en-US" sz="965" b="1">
                    <a:solidFill>
                      <a:srgbClr val="000000"/>
                    </a:solidFill>
                    <a:latin typeface="Arial" panose="020B0604020202020204" pitchFamily="34" charset="0"/>
                  </a:rPr>
                  <a:t>Key</a:t>
                </a:r>
              </a:p>
            </p:txBody>
          </p:sp>
        </p:grpSp>
        <p:sp>
          <p:nvSpPr>
            <p:cNvPr id="117" name="TextBox 116">
              <a:extLst>
                <a:ext uri="{FF2B5EF4-FFF2-40B4-BE49-F238E27FC236}">
                  <a16:creationId xmlns:a16="http://schemas.microsoft.com/office/drawing/2014/main" id="{A75FBC82-B597-5949-7142-479ACB053C72}"/>
                </a:ext>
              </a:extLst>
            </p:cNvPr>
            <p:cNvSpPr txBox="1"/>
            <p:nvPr/>
          </p:nvSpPr>
          <p:spPr>
            <a:xfrm>
              <a:off x="7201118" y="5392079"/>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sp>
          <p:nvSpPr>
            <p:cNvPr id="118" name="TextBox 117">
              <a:extLst>
                <a:ext uri="{FF2B5EF4-FFF2-40B4-BE49-F238E27FC236}">
                  <a16:creationId xmlns:a16="http://schemas.microsoft.com/office/drawing/2014/main" id="{C698ABFF-A9C1-1B26-E26E-076490D966BA}"/>
                </a:ext>
              </a:extLst>
            </p:cNvPr>
            <p:cNvSpPr txBox="1"/>
            <p:nvPr/>
          </p:nvSpPr>
          <p:spPr>
            <a:xfrm>
              <a:off x="7193755" y="3975687"/>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sp>
          <p:nvSpPr>
            <p:cNvPr id="119" name="TextBox 118">
              <a:extLst>
                <a:ext uri="{FF2B5EF4-FFF2-40B4-BE49-F238E27FC236}">
                  <a16:creationId xmlns:a16="http://schemas.microsoft.com/office/drawing/2014/main" id="{AD59B897-72A1-1036-C22F-2251D6A893B7}"/>
                </a:ext>
              </a:extLst>
            </p:cNvPr>
            <p:cNvSpPr txBox="1"/>
            <p:nvPr/>
          </p:nvSpPr>
          <p:spPr>
            <a:xfrm>
              <a:off x="7201118" y="4760946"/>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sp>
          <p:nvSpPr>
            <p:cNvPr id="120" name="TextBox 119">
              <a:extLst>
                <a:ext uri="{FF2B5EF4-FFF2-40B4-BE49-F238E27FC236}">
                  <a16:creationId xmlns:a16="http://schemas.microsoft.com/office/drawing/2014/main" id="{3F073C89-A3E0-2FBB-5392-61C0642AD516}"/>
                </a:ext>
              </a:extLst>
            </p:cNvPr>
            <p:cNvSpPr txBox="1"/>
            <p:nvPr/>
          </p:nvSpPr>
          <p:spPr>
            <a:xfrm>
              <a:off x="5982195" y="4295690"/>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No</a:t>
              </a:r>
            </a:p>
          </p:txBody>
        </p:sp>
        <p:sp>
          <p:nvSpPr>
            <p:cNvPr id="121" name="TextBox 120">
              <a:extLst>
                <a:ext uri="{FF2B5EF4-FFF2-40B4-BE49-F238E27FC236}">
                  <a16:creationId xmlns:a16="http://schemas.microsoft.com/office/drawing/2014/main" id="{8B1C2DDB-79A3-2AF4-A226-ADB2BF59045B}"/>
                </a:ext>
              </a:extLst>
            </p:cNvPr>
            <p:cNvSpPr txBox="1"/>
            <p:nvPr/>
          </p:nvSpPr>
          <p:spPr>
            <a:xfrm>
              <a:off x="5988690" y="4910289"/>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No</a:t>
              </a:r>
            </a:p>
          </p:txBody>
        </p:sp>
        <p:sp>
          <p:nvSpPr>
            <p:cNvPr id="122" name="TextBox 121">
              <a:extLst>
                <a:ext uri="{FF2B5EF4-FFF2-40B4-BE49-F238E27FC236}">
                  <a16:creationId xmlns:a16="http://schemas.microsoft.com/office/drawing/2014/main" id="{FD39C3BE-8E3E-D516-8A7D-8137D2F95C86}"/>
                </a:ext>
              </a:extLst>
            </p:cNvPr>
            <p:cNvSpPr txBox="1"/>
            <p:nvPr/>
          </p:nvSpPr>
          <p:spPr>
            <a:xfrm>
              <a:off x="6001825" y="5607358"/>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No</a:t>
              </a:r>
            </a:p>
          </p:txBody>
        </p:sp>
      </p:grpSp>
    </p:spTree>
    <p:extLst>
      <p:ext uri="{BB962C8B-B14F-4D97-AF65-F5344CB8AC3E}">
        <p14:creationId xmlns:p14="http://schemas.microsoft.com/office/powerpoint/2010/main" val="26185335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481A8-183D-F6A8-22E3-EAAC78E5D5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9B5F84-658E-E673-B03B-E9639ED2A84A}"/>
              </a:ext>
            </a:extLst>
          </p:cNvPr>
          <p:cNvSpPr>
            <a:spLocks noGrp="1"/>
          </p:cNvSpPr>
          <p:nvPr>
            <p:ph type="title"/>
          </p:nvPr>
        </p:nvSpPr>
        <p:spPr/>
        <p:txBody>
          <a:bodyPr/>
          <a:lstStyle/>
          <a:p>
            <a:r>
              <a:rPr lang="en-US" dirty="0"/>
              <a:t>FIGURE PG&amp;E-8.2.1-3</a:t>
            </a:r>
          </a:p>
        </p:txBody>
      </p:sp>
      <p:sp>
        <p:nvSpPr>
          <p:cNvPr id="4" name="Slide Number Placeholder 3">
            <a:extLst>
              <a:ext uri="{FF2B5EF4-FFF2-40B4-BE49-F238E27FC236}">
                <a16:creationId xmlns:a16="http://schemas.microsoft.com/office/drawing/2014/main" id="{DF64912F-5299-AC37-C048-36461555946C}"/>
              </a:ext>
            </a:extLst>
          </p:cNvPr>
          <p:cNvSpPr>
            <a:spLocks noGrp="1"/>
          </p:cNvSpPr>
          <p:nvPr>
            <p:ph type="sldNum" sz="quarter" idx="10"/>
          </p:nvPr>
        </p:nvSpPr>
        <p:spPr/>
        <p:txBody>
          <a:bodyPr/>
          <a:lstStyle/>
          <a:p>
            <a:fld id="{2F12EBB6-D8A3-430D-BC41-FBCBB6B36320}" type="slidenum">
              <a:rPr lang="en-US" smtClean="0"/>
              <a:pPr/>
              <a:t>3</a:t>
            </a:fld>
            <a:endParaRPr lang="en-US"/>
          </a:p>
        </p:txBody>
      </p:sp>
      <p:grpSp>
        <p:nvGrpSpPr>
          <p:cNvPr id="3" name="Group 2" descr="Flowchart showing the PG and E process for a Desktop Scoping Meeting. The process includes multiple decision points such as identifying significant dependency or constructability limitations and Key sketch approval. Important steps include sharing .kmz to scoping team for review, analyzing fire risk, updating .kmz routes, and creating specific planning orders, WBS elements, notifications, and PM orders.">
            <a:extLst>
              <a:ext uri="{FF2B5EF4-FFF2-40B4-BE49-F238E27FC236}">
                <a16:creationId xmlns:a16="http://schemas.microsoft.com/office/drawing/2014/main" id="{FD0304FC-A016-4A77-0346-B0F19E5AF3C6}"/>
              </a:ext>
            </a:extLst>
          </p:cNvPr>
          <p:cNvGrpSpPr/>
          <p:nvPr/>
        </p:nvGrpSpPr>
        <p:grpSpPr>
          <a:xfrm>
            <a:off x="338666" y="465984"/>
            <a:ext cx="11683407" cy="6061276"/>
            <a:chOff x="338666" y="465984"/>
            <a:chExt cx="11683407" cy="6061276"/>
          </a:xfrm>
        </p:grpSpPr>
        <p:sp>
          <p:nvSpPr>
            <p:cNvPr id="5" name="Rectangle 4">
              <a:extLst>
                <a:ext uri="{FF2B5EF4-FFF2-40B4-BE49-F238E27FC236}">
                  <a16:creationId xmlns:a16="http://schemas.microsoft.com/office/drawing/2014/main" id="{CB0876A6-8A16-E6AF-3A07-98970E619454}"/>
                </a:ext>
              </a:extLst>
            </p:cNvPr>
            <p:cNvSpPr>
              <a:spLocks/>
            </p:cNvSpPr>
            <p:nvPr/>
          </p:nvSpPr>
          <p:spPr>
            <a:xfrm>
              <a:off x="338666" y="1035176"/>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dirty="0">
                  <a:solidFill>
                    <a:srgbClr val="FFFFFF"/>
                  </a:solidFill>
                  <a:latin typeface="Arial Black" panose="020B0A04020102020204" pitchFamily="34" charset="0"/>
                </a:rPr>
                <a:t>Begin Preparation for Desktop Scoping Meeting</a:t>
              </a:r>
            </a:p>
          </p:txBody>
        </p:sp>
        <p:sp>
          <p:nvSpPr>
            <p:cNvPr id="6" name="Rectangle 5">
              <a:extLst>
                <a:ext uri="{FF2B5EF4-FFF2-40B4-BE49-F238E27FC236}">
                  <a16:creationId xmlns:a16="http://schemas.microsoft.com/office/drawing/2014/main" id="{CF511434-A7B9-2158-E1E1-C0E54A612E1E}"/>
                </a:ext>
              </a:extLst>
            </p:cNvPr>
            <p:cNvSpPr>
              <a:spLocks/>
            </p:cNvSpPr>
            <p:nvPr/>
          </p:nvSpPr>
          <p:spPr>
            <a:xfrm>
              <a:off x="4811605" y="1035177"/>
              <a:ext cx="1916509" cy="466550"/>
            </a:xfrm>
            <a:prstGeom prst="rect">
              <a:avLst/>
            </a:prstGeom>
            <a:solidFill>
              <a:schemeClr val="accent4"/>
            </a:solidFill>
            <a:ln w="11499"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798" tIns="41401" rIns="82798" bIns="4140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24" b="0" i="0" u="none" strike="noStrike" kern="1200" cap="none" spc="0" normalizeH="0" baseline="0" noProof="0">
                  <a:ln>
                    <a:noFill/>
                  </a:ln>
                  <a:solidFill>
                    <a:srgbClr val="FFFFFF"/>
                  </a:solidFill>
                  <a:effectLst/>
                  <a:uLnTx/>
                  <a:uFillTx/>
                  <a:latin typeface="Arial" panose="020B0604020202020204" pitchFamily="34" charset="0"/>
                  <a:ea typeface="+mn-ea"/>
                  <a:cs typeface="+mn-cs"/>
                </a:rPr>
                <a:t>Create Business Case and Route in EDRS per DOA.</a:t>
              </a:r>
            </a:p>
          </p:txBody>
        </p:sp>
        <p:sp>
          <p:nvSpPr>
            <p:cNvPr id="7" name="Rectangle 6">
              <a:extLst>
                <a:ext uri="{FF2B5EF4-FFF2-40B4-BE49-F238E27FC236}">
                  <a16:creationId xmlns:a16="http://schemas.microsoft.com/office/drawing/2014/main" id="{09EEFB23-A03B-0A3C-661D-6975C94692B0}"/>
                </a:ext>
              </a:extLst>
            </p:cNvPr>
            <p:cNvSpPr>
              <a:spLocks/>
            </p:cNvSpPr>
            <p:nvPr/>
          </p:nvSpPr>
          <p:spPr>
            <a:xfrm>
              <a:off x="7202263" y="1035176"/>
              <a:ext cx="1916509" cy="466550"/>
            </a:xfrm>
            <a:prstGeom prst="rect">
              <a:avLst/>
            </a:prstGeom>
            <a:solidFill>
              <a:schemeClr val="accent4"/>
            </a:solidFill>
            <a:ln w="11499"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798" tIns="41401" rIns="82798" bIns="4140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24"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Request Project Manager via the Project Front Door </a:t>
              </a:r>
            </a:p>
          </p:txBody>
        </p:sp>
        <p:sp>
          <p:nvSpPr>
            <p:cNvPr id="8" name="Rectangle 7">
              <a:extLst>
                <a:ext uri="{FF2B5EF4-FFF2-40B4-BE49-F238E27FC236}">
                  <a16:creationId xmlns:a16="http://schemas.microsoft.com/office/drawing/2014/main" id="{AB0F754D-D8C4-C5BB-B2CD-B65F78D82DDB}"/>
                </a:ext>
              </a:extLst>
            </p:cNvPr>
            <p:cNvSpPr>
              <a:spLocks/>
            </p:cNvSpPr>
            <p:nvPr/>
          </p:nvSpPr>
          <p:spPr>
            <a:xfrm>
              <a:off x="2420947" y="1035302"/>
              <a:ext cx="1916509" cy="466550"/>
            </a:xfrm>
            <a:prstGeom prst="rect">
              <a:avLst/>
            </a:prstGeom>
            <a:solidFill>
              <a:schemeClr val="accent4"/>
            </a:solidFill>
            <a:ln w="11499"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798" tIns="41401" rIns="82798" bIns="4140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24">
                  <a:solidFill>
                    <a:srgbClr val="FFFFFF"/>
                  </a:solidFill>
                  <a:latin typeface="Arial" panose="020B0604020202020204" pitchFamily="34" charset="0"/>
                </a:rPr>
                <a:t>Save .</a:t>
              </a:r>
              <a:r>
                <a:rPr lang="en-US" sz="924" err="1">
                  <a:solidFill>
                    <a:srgbClr val="FFFFFF"/>
                  </a:solidFill>
                  <a:latin typeface="Arial" panose="020B0604020202020204" pitchFamily="34" charset="0"/>
                </a:rPr>
                <a:t>kmz</a:t>
              </a:r>
              <a:r>
                <a:rPr lang="en-US" sz="924">
                  <a:solidFill>
                    <a:srgbClr val="FFFFFF"/>
                  </a:solidFill>
                  <a:latin typeface="Arial" panose="020B0604020202020204" pitchFamily="34" charset="0"/>
                </a:rPr>
                <a:t> to shared drive and send to scoping team for review.</a:t>
              </a:r>
              <a:endParaRPr kumimoji="0" lang="en-US" sz="924"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9" name="Rectangle 8">
              <a:extLst>
                <a:ext uri="{FF2B5EF4-FFF2-40B4-BE49-F238E27FC236}">
                  <a16:creationId xmlns:a16="http://schemas.microsoft.com/office/drawing/2014/main" id="{D11FF1A2-CAC2-FB5E-F1AF-582466C1A599}"/>
                </a:ext>
              </a:extLst>
            </p:cNvPr>
            <p:cNvSpPr>
              <a:spLocks/>
            </p:cNvSpPr>
            <p:nvPr/>
          </p:nvSpPr>
          <p:spPr>
            <a:xfrm>
              <a:off x="2420947" y="1848668"/>
              <a:ext cx="3408353" cy="553065"/>
            </a:xfrm>
            <a:prstGeom prst="rect">
              <a:avLst/>
            </a:prstGeom>
            <a:solidFill>
              <a:schemeClr val="accent4"/>
            </a:solidFill>
            <a:ln w="11499"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798" tIns="41401" rIns="82798" bIns="4140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24" b="0" i="0" u="none" strike="noStrike" kern="1200" cap="none" spc="0" normalizeH="0" baseline="0" noProof="0">
                  <a:ln>
                    <a:noFill/>
                  </a:ln>
                  <a:solidFill>
                    <a:srgbClr val="FFFFFF"/>
                  </a:solidFill>
                  <a:effectLst/>
                  <a:uLnTx/>
                  <a:uFillTx/>
                  <a:latin typeface="Arial" panose="020B0604020202020204" pitchFamily="34" charset="0"/>
                  <a:ea typeface="+mn-ea"/>
                  <a:cs typeface="+mn-cs"/>
                </a:rPr>
                <a:t>Analyze CPZ fire risk, vegetation, engineering requirements, collect land/bio/cultural/constructability limitations, and complete field visits as necessary.</a:t>
              </a:r>
            </a:p>
          </p:txBody>
        </p:sp>
        <p:sp>
          <p:nvSpPr>
            <p:cNvPr id="10" name="Rectangle 9">
              <a:extLst>
                <a:ext uri="{FF2B5EF4-FFF2-40B4-BE49-F238E27FC236}">
                  <a16:creationId xmlns:a16="http://schemas.microsoft.com/office/drawing/2014/main" id="{EA218A28-3154-DBFD-5904-C111BE1AE4D6}"/>
                </a:ext>
              </a:extLst>
            </p:cNvPr>
            <p:cNvSpPr>
              <a:spLocks/>
            </p:cNvSpPr>
            <p:nvPr/>
          </p:nvSpPr>
          <p:spPr>
            <a:xfrm>
              <a:off x="7208613" y="1848667"/>
              <a:ext cx="1916509" cy="553065"/>
            </a:xfrm>
            <a:prstGeom prst="rect">
              <a:avLst/>
            </a:prstGeom>
            <a:solidFill>
              <a:schemeClr val="accent4"/>
            </a:solidFill>
            <a:ln w="11499"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798" tIns="41401" rIns="82798" bIns="4140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24" b="0" i="0" u="none" strike="noStrike" kern="1200" cap="none" spc="0" normalizeH="0" baseline="0" noProof="0">
                  <a:ln>
                    <a:noFill/>
                  </a:ln>
                  <a:solidFill>
                    <a:srgbClr val="FFFFFF"/>
                  </a:solidFill>
                  <a:effectLst/>
                  <a:uLnTx/>
                  <a:uFillTx/>
                  <a:latin typeface="Arial" panose="020B0604020202020204" pitchFamily="34" charset="0"/>
                  <a:ea typeface="+mn-ea"/>
                  <a:cs typeface="+mn-cs"/>
                </a:rPr>
                <a:t>Begin developing preliminary key-sketches based on preferred design.</a:t>
              </a:r>
            </a:p>
          </p:txBody>
        </p:sp>
        <p:sp>
          <p:nvSpPr>
            <p:cNvPr id="11" name="Rectangle 10">
              <a:extLst>
                <a:ext uri="{FF2B5EF4-FFF2-40B4-BE49-F238E27FC236}">
                  <a16:creationId xmlns:a16="http://schemas.microsoft.com/office/drawing/2014/main" id="{15A7AD30-02D6-089D-1920-DCEC0C5D1462}"/>
                </a:ext>
              </a:extLst>
            </p:cNvPr>
            <p:cNvSpPr>
              <a:spLocks/>
            </p:cNvSpPr>
            <p:nvPr/>
          </p:nvSpPr>
          <p:spPr>
            <a:xfrm>
              <a:off x="338666" y="2780681"/>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a:solidFill>
                    <a:srgbClr val="FFFFFF"/>
                  </a:solidFill>
                  <a:latin typeface="Arial Black" panose="020B0A04020102020204" pitchFamily="34" charset="0"/>
                </a:rPr>
                <a:t>Desktop Scoping Meeting</a:t>
              </a:r>
            </a:p>
          </p:txBody>
        </p:sp>
        <p:cxnSp>
          <p:nvCxnSpPr>
            <p:cNvPr id="13" name="Connector: Elbow 12">
              <a:extLst>
                <a:ext uri="{FF2B5EF4-FFF2-40B4-BE49-F238E27FC236}">
                  <a16:creationId xmlns:a16="http://schemas.microsoft.com/office/drawing/2014/main" id="{2746B605-23E6-3B9E-E1CE-048CF01A1B40}"/>
                </a:ext>
              </a:extLst>
            </p:cNvPr>
            <p:cNvCxnSpPr>
              <a:stCxn id="5" idx="3"/>
              <a:endCxn id="8" idx="1"/>
            </p:cNvCxnSpPr>
            <p:nvPr/>
          </p:nvCxnSpPr>
          <p:spPr>
            <a:xfrm>
              <a:off x="2057806" y="1268451"/>
              <a:ext cx="363141" cy="12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F99A0B5-3371-86F2-37C5-3EA6E6165189}"/>
                </a:ext>
              </a:extLst>
            </p:cNvPr>
            <p:cNvCxnSpPr>
              <a:stCxn id="8" idx="3"/>
              <a:endCxn id="6" idx="1"/>
            </p:cNvCxnSpPr>
            <p:nvPr/>
          </p:nvCxnSpPr>
          <p:spPr>
            <a:xfrm flipV="1">
              <a:off x="4337456" y="1268452"/>
              <a:ext cx="474149" cy="12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434CCFD4-813B-5CB7-D6A7-E58A940418AE}"/>
                </a:ext>
              </a:extLst>
            </p:cNvPr>
            <p:cNvCxnSpPr>
              <a:stCxn id="6" idx="3"/>
              <a:endCxn id="7" idx="1"/>
            </p:cNvCxnSpPr>
            <p:nvPr/>
          </p:nvCxnSpPr>
          <p:spPr>
            <a:xfrm flipV="1">
              <a:off x="6728114" y="1268451"/>
              <a:ext cx="474149"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D1E396EE-87B9-6C5C-F25E-1488D23F2665}"/>
                </a:ext>
              </a:extLst>
            </p:cNvPr>
            <p:cNvCxnSpPr>
              <a:stCxn id="7" idx="2"/>
              <a:endCxn id="10" idx="0"/>
            </p:cNvCxnSpPr>
            <p:nvPr/>
          </p:nvCxnSpPr>
          <p:spPr>
            <a:xfrm rot="16200000" flipH="1">
              <a:off x="7990223" y="1672021"/>
              <a:ext cx="346941" cy="635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C9FC7697-0C55-2D07-DD0D-2B146FFAF407}"/>
                </a:ext>
              </a:extLst>
            </p:cNvPr>
            <p:cNvCxnSpPr>
              <a:stCxn id="8" idx="2"/>
              <a:endCxn id="9" idx="0"/>
            </p:cNvCxnSpPr>
            <p:nvPr/>
          </p:nvCxnSpPr>
          <p:spPr>
            <a:xfrm rot="16200000" flipH="1">
              <a:off x="3578755" y="1302299"/>
              <a:ext cx="346816" cy="74592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or: Elbow 22">
              <a:extLst>
                <a:ext uri="{FF2B5EF4-FFF2-40B4-BE49-F238E27FC236}">
                  <a16:creationId xmlns:a16="http://schemas.microsoft.com/office/drawing/2014/main" id="{B5F9598F-3ABC-DA00-DAA5-12FFA09DF1E7}"/>
                </a:ext>
              </a:extLst>
            </p:cNvPr>
            <p:cNvCxnSpPr>
              <a:stCxn id="9" idx="2"/>
              <a:endCxn id="11" idx="0"/>
            </p:cNvCxnSpPr>
            <p:nvPr/>
          </p:nvCxnSpPr>
          <p:spPr>
            <a:xfrm rot="5400000">
              <a:off x="2472206" y="1127763"/>
              <a:ext cx="378948" cy="292688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34DF53A5-6EA7-1BDD-AC1E-231D7F018656}"/>
                </a:ext>
              </a:extLst>
            </p:cNvPr>
            <p:cNvCxnSpPr>
              <a:stCxn id="10" idx="2"/>
              <a:endCxn id="11" idx="0"/>
            </p:cNvCxnSpPr>
            <p:nvPr/>
          </p:nvCxnSpPr>
          <p:spPr>
            <a:xfrm rot="5400000">
              <a:off x="4493078" y="-893110"/>
              <a:ext cx="378949" cy="696863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0130A937-F47C-8859-3F9E-D0A0AEFAA2AC}"/>
                </a:ext>
              </a:extLst>
            </p:cNvPr>
            <p:cNvSpPr>
              <a:spLocks/>
            </p:cNvSpPr>
            <p:nvPr/>
          </p:nvSpPr>
          <p:spPr>
            <a:xfrm>
              <a:off x="2420947" y="2778300"/>
              <a:ext cx="1916509" cy="466550"/>
            </a:xfrm>
            <a:prstGeom prst="rect">
              <a:avLst/>
            </a:prstGeom>
            <a:solidFill>
              <a:schemeClr val="accent4"/>
            </a:solidFill>
            <a:ln w="11499"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798" tIns="41401" rIns="82798" bIns="4140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24">
                  <a:solidFill>
                    <a:srgbClr val="FFFFFF"/>
                  </a:solidFill>
                  <a:latin typeface="Arial" panose="020B0604020202020204" pitchFamily="34" charset="0"/>
                </a:rPr>
                <a:t>Review Virtually via Teams with Scoping Participants.</a:t>
              </a:r>
              <a:endParaRPr kumimoji="0" lang="en-US" sz="924"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 name="Rectangle 26">
              <a:extLst>
                <a:ext uri="{FF2B5EF4-FFF2-40B4-BE49-F238E27FC236}">
                  <a16:creationId xmlns:a16="http://schemas.microsoft.com/office/drawing/2014/main" id="{A298D2CB-C7F8-E86A-F84E-7AB2F1720AF9}"/>
                </a:ext>
              </a:extLst>
            </p:cNvPr>
            <p:cNvSpPr>
              <a:spLocks/>
            </p:cNvSpPr>
            <p:nvPr/>
          </p:nvSpPr>
          <p:spPr>
            <a:xfrm>
              <a:off x="4667309" y="2775919"/>
              <a:ext cx="2730441" cy="466550"/>
            </a:xfrm>
            <a:prstGeom prst="rect">
              <a:avLst/>
            </a:prstGeom>
            <a:solidFill>
              <a:schemeClr val="accent6"/>
            </a:solidFill>
            <a:ln w="11499"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798" tIns="41401" rIns="82798" bIns="4140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24" b="0" i="0" u="none" strike="noStrike" kern="1200" cap="none" spc="0" normalizeH="0" baseline="0" noProof="0" dirty="0">
                  <a:ln>
                    <a:noFill/>
                  </a:ln>
                  <a:solidFill>
                    <a:srgbClr val="00465C"/>
                  </a:solidFill>
                  <a:effectLst/>
                  <a:uLnTx/>
                  <a:uFillTx/>
                  <a:latin typeface="Arial" panose="020B0604020202020204" pitchFamily="34" charset="0"/>
                  <a:ea typeface="+mn-ea"/>
                  <a:cs typeface="+mn-cs"/>
                </a:rPr>
                <a:t>Are there any significant dependency or constructability limitations in the areas of impact?</a:t>
              </a:r>
            </a:p>
          </p:txBody>
        </p:sp>
        <p:sp>
          <p:nvSpPr>
            <p:cNvPr id="28" name="Rectangle 27">
              <a:extLst>
                <a:ext uri="{FF2B5EF4-FFF2-40B4-BE49-F238E27FC236}">
                  <a16:creationId xmlns:a16="http://schemas.microsoft.com/office/drawing/2014/main" id="{E97A63CC-A4C8-8873-722E-67562E6B34F4}"/>
                </a:ext>
              </a:extLst>
            </p:cNvPr>
            <p:cNvSpPr>
              <a:spLocks/>
            </p:cNvSpPr>
            <p:nvPr/>
          </p:nvSpPr>
          <p:spPr>
            <a:xfrm>
              <a:off x="7727603" y="2778300"/>
              <a:ext cx="1916509" cy="466550"/>
            </a:xfrm>
            <a:prstGeom prst="rect">
              <a:avLst/>
            </a:prstGeom>
            <a:solidFill>
              <a:schemeClr val="accent4"/>
            </a:solidFill>
            <a:ln w="11499"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798" tIns="41401" rIns="82798" bIns="4140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24">
                  <a:solidFill>
                    <a:srgbClr val="FFFFFF"/>
                  </a:solidFill>
                  <a:latin typeface="Arial" panose="020B0604020202020204" pitchFamily="34" charset="0"/>
                </a:rPr>
                <a:t>Update .</a:t>
              </a:r>
              <a:r>
                <a:rPr lang="en-US" sz="924" err="1">
                  <a:solidFill>
                    <a:srgbClr val="FFFFFF"/>
                  </a:solidFill>
                  <a:latin typeface="Arial" panose="020B0604020202020204" pitchFamily="34" charset="0"/>
                </a:rPr>
                <a:t>kmz</a:t>
              </a:r>
              <a:r>
                <a:rPr lang="en-US" sz="924">
                  <a:solidFill>
                    <a:srgbClr val="FFFFFF"/>
                  </a:solidFill>
                  <a:latin typeface="Arial" panose="020B0604020202020204" pitchFamily="34" charset="0"/>
                </a:rPr>
                <a:t> routes based on discussion and document dependency requirements.</a:t>
              </a:r>
              <a:endParaRPr kumimoji="0" lang="en-US" sz="924"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 name="Rectangle 28">
              <a:extLst>
                <a:ext uri="{FF2B5EF4-FFF2-40B4-BE49-F238E27FC236}">
                  <a16:creationId xmlns:a16="http://schemas.microsoft.com/office/drawing/2014/main" id="{034A0223-1EA0-9BB1-395D-AF2B520DAA01}"/>
                </a:ext>
              </a:extLst>
            </p:cNvPr>
            <p:cNvSpPr>
              <a:spLocks/>
            </p:cNvSpPr>
            <p:nvPr/>
          </p:nvSpPr>
          <p:spPr>
            <a:xfrm>
              <a:off x="2420946" y="3540155"/>
              <a:ext cx="1916509" cy="466550"/>
            </a:xfrm>
            <a:prstGeom prst="rect">
              <a:avLst/>
            </a:prstGeom>
            <a:solidFill>
              <a:schemeClr val="accent4"/>
            </a:solidFill>
            <a:ln w="11499"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798" tIns="41401" rIns="82798" bIns="4140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24">
                  <a:solidFill>
                    <a:srgbClr val="FFFFFF"/>
                  </a:solidFill>
                  <a:latin typeface="Arial" panose="020B0604020202020204" pitchFamily="34" charset="0"/>
                </a:rPr>
                <a:t>Estimating recommends segmentation into sub-projects for estimating and construction.</a:t>
              </a:r>
              <a:endParaRPr kumimoji="0" lang="en-US" sz="924"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 name="Rectangle 29">
              <a:extLst>
                <a:ext uri="{FF2B5EF4-FFF2-40B4-BE49-F238E27FC236}">
                  <a16:creationId xmlns:a16="http://schemas.microsoft.com/office/drawing/2014/main" id="{89633710-1594-0980-D6CD-8E9949D06FF1}"/>
                </a:ext>
              </a:extLst>
            </p:cNvPr>
            <p:cNvSpPr>
              <a:spLocks/>
            </p:cNvSpPr>
            <p:nvPr/>
          </p:nvSpPr>
          <p:spPr>
            <a:xfrm>
              <a:off x="338666" y="4203081"/>
              <a:ext cx="1719140" cy="466550"/>
            </a:xfrm>
            <a:prstGeom prst="rect">
              <a:avLst/>
            </a:prstGeom>
            <a:solidFill>
              <a:schemeClr val="tx1"/>
            </a:solidFill>
            <a:ln w="9672" cap="flat" cmpd="sng" algn="ctr">
              <a:solidFill>
                <a:schemeClr val="tx2">
                  <a:lumMod val="50000"/>
                </a:schemeClr>
              </a:solidFill>
              <a:prstDash val="solid"/>
              <a:miter lim="800000"/>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algn="ctr" defTabSz="914422">
                <a:defRPr/>
              </a:pPr>
              <a:r>
                <a:rPr lang="en-US" sz="1000">
                  <a:solidFill>
                    <a:srgbClr val="FFFFFF"/>
                  </a:solidFill>
                  <a:latin typeface="Arial Black" panose="020B0A04020102020204" pitchFamily="34" charset="0"/>
                </a:rPr>
                <a:t>Begin Final Cost Analysis and DBM</a:t>
              </a:r>
            </a:p>
          </p:txBody>
        </p:sp>
        <p:cxnSp>
          <p:nvCxnSpPr>
            <p:cNvPr id="32" name="Connector: Elbow 31">
              <a:extLst>
                <a:ext uri="{FF2B5EF4-FFF2-40B4-BE49-F238E27FC236}">
                  <a16:creationId xmlns:a16="http://schemas.microsoft.com/office/drawing/2014/main" id="{F8C465C9-BD4A-551B-B064-A192E57E8383}"/>
                </a:ext>
              </a:extLst>
            </p:cNvPr>
            <p:cNvCxnSpPr>
              <a:stCxn id="11" idx="3"/>
              <a:endCxn id="26" idx="1"/>
            </p:cNvCxnSpPr>
            <p:nvPr/>
          </p:nvCxnSpPr>
          <p:spPr>
            <a:xfrm flipV="1">
              <a:off x="2057806" y="3011575"/>
              <a:ext cx="363141" cy="238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89822132-F722-08FF-89B5-5ED4ED417755}"/>
                </a:ext>
              </a:extLst>
            </p:cNvPr>
            <p:cNvCxnSpPr>
              <a:cxnSpLocks/>
              <a:stCxn id="26" idx="3"/>
              <a:endCxn id="27" idx="1"/>
            </p:cNvCxnSpPr>
            <p:nvPr/>
          </p:nvCxnSpPr>
          <p:spPr>
            <a:xfrm flipV="1">
              <a:off x="4337456" y="3009194"/>
              <a:ext cx="329853" cy="238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31F12416-2245-9C5D-5ECB-AACB85279B50}"/>
                </a:ext>
              </a:extLst>
            </p:cNvPr>
            <p:cNvCxnSpPr>
              <a:cxnSpLocks/>
              <a:stCxn id="27" idx="3"/>
              <a:endCxn id="28" idx="1"/>
            </p:cNvCxnSpPr>
            <p:nvPr/>
          </p:nvCxnSpPr>
          <p:spPr>
            <a:xfrm>
              <a:off x="7397750" y="3009194"/>
              <a:ext cx="329853" cy="238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52A96284-4866-66BB-199E-C1DB13BB1270}"/>
                </a:ext>
              </a:extLst>
            </p:cNvPr>
            <p:cNvCxnSpPr>
              <a:stCxn id="28" idx="2"/>
              <a:endCxn id="29" idx="0"/>
            </p:cNvCxnSpPr>
            <p:nvPr/>
          </p:nvCxnSpPr>
          <p:spPr>
            <a:xfrm rot="5400000">
              <a:off x="5884878" y="739174"/>
              <a:ext cx="295305" cy="530665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nector: Elbow 45">
              <a:extLst>
                <a:ext uri="{FF2B5EF4-FFF2-40B4-BE49-F238E27FC236}">
                  <a16:creationId xmlns:a16="http://schemas.microsoft.com/office/drawing/2014/main" id="{B2375677-ED5C-C468-18A3-26AD04A9E7B1}"/>
                </a:ext>
              </a:extLst>
            </p:cNvPr>
            <p:cNvCxnSpPr>
              <a:stCxn id="27" idx="2"/>
              <a:endCxn id="29" idx="0"/>
            </p:cNvCxnSpPr>
            <p:nvPr/>
          </p:nvCxnSpPr>
          <p:spPr>
            <a:xfrm rot="5400000">
              <a:off x="4557023" y="2064648"/>
              <a:ext cx="297686" cy="265332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B9AF52E5-BB67-5BD7-5789-4168DA99C7D6}"/>
                </a:ext>
              </a:extLst>
            </p:cNvPr>
            <p:cNvSpPr txBox="1"/>
            <p:nvPr/>
          </p:nvSpPr>
          <p:spPr>
            <a:xfrm>
              <a:off x="7397750" y="2784775"/>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sp>
          <p:nvSpPr>
            <p:cNvPr id="48" name="TextBox 47">
              <a:extLst>
                <a:ext uri="{FF2B5EF4-FFF2-40B4-BE49-F238E27FC236}">
                  <a16:creationId xmlns:a16="http://schemas.microsoft.com/office/drawing/2014/main" id="{71F1C98E-16F7-A9C7-0000-F2A32F53A0F3}"/>
                </a:ext>
              </a:extLst>
            </p:cNvPr>
            <p:cNvSpPr txBox="1"/>
            <p:nvPr/>
          </p:nvSpPr>
          <p:spPr>
            <a:xfrm>
              <a:off x="5737393" y="3216404"/>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No</a:t>
              </a:r>
            </a:p>
          </p:txBody>
        </p:sp>
        <p:cxnSp>
          <p:nvCxnSpPr>
            <p:cNvPr id="50" name="Connector: Elbow 49">
              <a:extLst>
                <a:ext uri="{FF2B5EF4-FFF2-40B4-BE49-F238E27FC236}">
                  <a16:creationId xmlns:a16="http://schemas.microsoft.com/office/drawing/2014/main" id="{D4C530ED-293D-41BD-E846-D64B1D4033D2}"/>
                </a:ext>
              </a:extLst>
            </p:cNvPr>
            <p:cNvCxnSpPr>
              <a:stCxn id="29" idx="2"/>
              <a:endCxn id="30" idx="0"/>
            </p:cNvCxnSpPr>
            <p:nvPr/>
          </p:nvCxnSpPr>
          <p:spPr>
            <a:xfrm rot="5400000">
              <a:off x="2190531" y="3014411"/>
              <a:ext cx="196376" cy="218096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77AF4A7D-C1A4-809D-88ED-D233FC79C93D}"/>
                </a:ext>
              </a:extLst>
            </p:cNvPr>
            <p:cNvSpPr>
              <a:spLocks/>
            </p:cNvSpPr>
            <p:nvPr/>
          </p:nvSpPr>
          <p:spPr>
            <a:xfrm>
              <a:off x="2420946" y="4200700"/>
              <a:ext cx="1924320" cy="46655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Arial" panose="020B0604020202020204" pitchFamily="34" charset="0"/>
                  <a:cs typeface="Arial" panose="020B0604020202020204" pitchFamily="34" charset="0"/>
                </a:rPr>
                <a:t>Input updated all Alternative scope mileage and unit cost assumptions into Foundry WPC Feedback Loop Tool </a:t>
              </a:r>
            </a:p>
          </p:txBody>
        </p:sp>
        <p:sp>
          <p:nvSpPr>
            <p:cNvPr id="54" name="Rectangle 53">
              <a:extLst>
                <a:ext uri="{FF2B5EF4-FFF2-40B4-BE49-F238E27FC236}">
                  <a16:creationId xmlns:a16="http://schemas.microsoft.com/office/drawing/2014/main" id="{A81BFB89-53E0-FF3F-E9F6-755AA9640CC7}"/>
                </a:ext>
              </a:extLst>
            </p:cNvPr>
            <p:cNvSpPr>
              <a:spLocks/>
            </p:cNvSpPr>
            <p:nvPr/>
          </p:nvSpPr>
          <p:spPr>
            <a:xfrm>
              <a:off x="4667309" y="4283284"/>
              <a:ext cx="2653328" cy="29662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00465C"/>
                  </a:solidFill>
                  <a:latin typeface="Arial" panose="020B0604020202020204" pitchFamily="34" charset="0"/>
                  <a:cs typeface="Arial" panose="020B0604020202020204" pitchFamily="34" charset="0"/>
                </a:rPr>
                <a:t>Is the Preferred Alt. CBR &gt; 1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within 50% of the OH + EPSS CBR </a:t>
              </a:r>
              <a:r>
                <a:rPr lang="en-US" sz="800" u="sng">
                  <a:solidFill>
                    <a:srgbClr val="00465C"/>
                  </a:solidFill>
                  <a:latin typeface="Arial" panose="020B0604020202020204" pitchFamily="34" charset="0"/>
                  <a:cs typeface="Arial" panose="020B0604020202020204" pitchFamily="34" charset="0"/>
                </a:rPr>
                <a:t>and</a:t>
              </a:r>
              <a:r>
                <a:rPr lang="en-US" sz="800">
                  <a:solidFill>
                    <a:srgbClr val="00465C"/>
                  </a:solidFill>
                  <a:latin typeface="Arial" panose="020B0604020202020204" pitchFamily="34" charset="0"/>
                  <a:cs typeface="Arial" panose="020B0604020202020204" pitchFamily="34" charset="0"/>
                </a:rPr>
                <a:t> is the Preferred Alt. NB &gt; OH NB?</a:t>
              </a:r>
            </a:p>
          </p:txBody>
        </p:sp>
        <p:cxnSp>
          <p:nvCxnSpPr>
            <p:cNvPr id="56" name="Connector: Elbow 55">
              <a:extLst>
                <a:ext uri="{FF2B5EF4-FFF2-40B4-BE49-F238E27FC236}">
                  <a16:creationId xmlns:a16="http://schemas.microsoft.com/office/drawing/2014/main" id="{B2A87F84-551C-BE54-9AF4-7202CD771FA3}"/>
                </a:ext>
              </a:extLst>
            </p:cNvPr>
            <p:cNvCxnSpPr>
              <a:stCxn id="30" idx="3"/>
              <a:endCxn id="53" idx="1"/>
            </p:cNvCxnSpPr>
            <p:nvPr/>
          </p:nvCxnSpPr>
          <p:spPr>
            <a:xfrm flipV="1">
              <a:off x="2057806" y="4433975"/>
              <a:ext cx="363140" cy="238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Connector: Elbow 57">
              <a:extLst>
                <a:ext uri="{FF2B5EF4-FFF2-40B4-BE49-F238E27FC236}">
                  <a16:creationId xmlns:a16="http://schemas.microsoft.com/office/drawing/2014/main" id="{809BB636-9353-A3C6-9BA6-A28F93354E30}"/>
                </a:ext>
              </a:extLst>
            </p:cNvPr>
            <p:cNvCxnSpPr>
              <a:cxnSpLocks/>
              <a:stCxn id="53" idx="3"/>
              <a:endCxn id="54" idx="1"/>
            </p:cNvCxnSpPr>
            <p:nvPr/>
          </p:nvCxnSpPr>
          <p:spPr>
            <a:xfrm flipV="1">
              <a:off x="4345266" y="4431594"/>
              <a:ext cx="322043" cy="238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763220E8-7947-0EDC-9715-E940A4099861}"/>
                </a:ext>
              </a:extLst>
            </p:cNvPr>
            <p:cNvSpPr>
              <a:spLocks/>
            </p:cNvSpPr>
            <p:nvPr/>
          </p:nvSpPr>
          <p:spPr>
            <a:xfrm>
              <a:off x="7719792" y="4200700"/>
              <a:ext cx="1924320" cy="46655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800">
                  <a:solidFill>
                    <a:srgbClr val="FFFFFF"/>
                  </a:solidFill>
                  <a:latin typeface="Arial" panose="020B0604020202020204" pitchFamily="34" charset="0"/>
                  <a:cs typeface="Arial" panose="020B0604020202020204" pitchFamily="34" charset="0"/>
                </a:rPr>
                <a:t>Update As-scoped to the preferred alternative that meets CBR/NB criteria.</a:t>
              </a:r>
            </a:p>
          </p:txBody>
        </p:sp>
        <p:cxnSp>
          <p:nvCxnSpPr>
            <p:cNvPr id="61" name="Connector: Elbow 60">
              <a:extLst>
                <a:ext uri="{FF2B5EF4-FFF2-40B4-BE49-F238E27FC236}">
                  <a16:creationId xmlns:a16="http://schemas.microsoft.com/office/drawing/2014/main" id="{07C58A19-D789-F30B-2326-B23F6BC64F8D}"/>
                </a:ext>
              </a:extLst>
            </p:cNvPr>
            <p:cNvCxnSpPr>
              <a:cxnSpLocks/>
              <a:stCxn id="54" idx="3"/>
              <a:endCxn id="59" idx="1"/>
            </p:cNvCxnSpPr>
            <p:nvPr/>
          </p:nvCxnSpPr>
          <p:spPr>
            <a:xfrm>
              <a:off x="7320637" y="4431594"/>
              <a:ext cx="399155" cy="238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AD86293E-2793-A067-719A-75A310C87FC6}"/>
                </a:ext>
              </a:extLst>
            </p:cNvPr>
            <p:cNvSpPr>
              <a:spLocks/>
            </p:cNvSpPr>
            <p:nvPr/>
          </p:nvSpPr>
          <p:spPr>
            <a:xfrm>
              <a:off x="1835556" y="4878237"/>
              <a:ext cx="1791064" cy="566494"/>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marL="0" marR="0" lvl="0" indent="0" algn="ctr" defTabSz="914422"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Create Specific Planning Orders, WBS elements, Notifications, and PM Orders for sub-projects.</a:t>
              </a:r>
            </a:p>
          </p:txBody>
        </p:sp>
        <p:sp>
          <p:nvSpPr>
            <p:cNvPr id="65" name="Rectangle 64">
              <a:extLst>
                <a:ext uri="{FF2B5EF4-FFF2-40B4-BE49-F238E27FC236}">
                  <a16:creationId xmlns:a16="http://schemas.microsoft.com/office/drawing/2014/main" id="{8D87CD36-A5C6-B3B4-A484-CA3DE63C5328}"/>
                </a:ext>
              </a:extLst>
            </p:cNvPr>
            <p:cNvSpPr/>
            <p:nvPr/>
          </p:nvSpPr>
          <p:spPr>
            <a:xfrm>
              <a:off x="4182212" y="4878237"/>
              <a:ext cx="2009660" cy="566494"/>
            </a:xfrm>
            <a:prstGeom prst="rect">
              <a:avLst/>
            </a:prstGeom>
            <a:solidFill>
              <a:schemeClr val="accent4"/>
            </a:solidFill>
            <a:ln w="967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Review Segments, Scope, and Schedule and initiate Key Sketch update.</a:t>
              </a:r>
            </a:p>
          </p:txBody>
        </p:sp>
        <p:sp>
          <p:nvSpPr>
            <p:cNvPr id="66" name="Rectangle 65">
              <a:extLst>
                <a:ext uri="{FF2B5EF4-FFF2-40B4-BE49-F238E27FC236}">
                  <a16:creationId xmlns:a16="http://schemas.microsoft.com/office/drawing/2014/main" id="{4A3105F8-194D-B1C3-8E79-B1CACDF1FCA3}"/>
                </a:ext>
              </a:extLst>
            </p:cNvPr>
            <p:cNvSpPr/>
            <p:nvPr/>
          </p:nvSpPr>
          <p:spPr>
            <a:xfrm>
              <a:off x="6712391" y="4878237"/>
              <a:ext cx="2009660" cy="566494"/>
            </a:xfrm>
            <a:prstGeom prst="rect">
              <a:avLst/>
            </a:prstGeom>
            <a:solidFill>
              <a:schemeClr val="accent4"/>
            </a:solidFill>
            <a:ln w="967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Update Key Sketch and Work Description including all protection, switching and voltage control</a:t>
              </a:r>
            </a:p>
          </p:txBody>
        </p:sp>
        <p:sp>
          <p:nvSpPr>
            <p:cNvPr id="67" name="Rectangle 66">
              <a:extLst>
                <a:ext uri="{FF2B5EF4-FFF2-40B4-BE49-F238E27FC236}">
                  <a16:creationId xmlns:a16="http://schemas.microsoft.com/office/drawing/2014/main" id="{58E25047-133B-E337-8F63-323A58C2B053}"/>
                </a:ext>
              </a:extLst>
            </p:cNvPr>
            <p:cNvSpPr/>
            <p:nvPr/>
          </p:nvSpPr>
          <p:spPr>
            <a:xfrm>
              <a:off x="9190802" y="4877440"/>
              <a:ext cx="2009660" cy="566494"/>
            </a:xfrm>
            <a:prstGeom prst="rect">
              <a:avLst/>
            </a:prstGeom>
            <a:solidFill>
              <a:schemeClr val="accent6"/>
            </a:solidFill>
            <a:ln w="967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465C"/>
                  </a:solidFill>
                  <a:effectLst/>
                  <a:uLnTx/>
                  <a:uFillTx/>
                  <a:latin typeface="Arial" panose="020B0604020202020204" pitchFamily="34" charset="0"/>
                  <a:cs typeface="Arial" panose="020B0604020202020204" pitchFamily="34" charset="0"/>
                </a:rPr>
                <a:t>Was the Key sketch approved by Distribution Planning and Senior Grid Design Engineer?</a:t>
              </a:r>
            </a:p>
          </p:txBody>
        </p:sp>
        <p:cxnSp>
          <p:nvCxnSpPr>
            <p:cNvPr id="68" name="Connector: Elbow 67">
              <a:extLst>
                <a:ext uri="{FF2B5EF4-FFF2-40B4-BE49-F238E27FC236}">
                  <a16:creationId xmlns:a16="http://schemas.microsoft.com/office/drawing/2014/main" id="{F43C7C1B-D728-58D9-CC5D-C09304F4CBBA}"/>
                </a:ext>
              </a:extLst>
            </p:cNvPr>
            <p:cNvCxnSpPr>
              <a:stCxn id="67" idx="2"/>
              <a:endCxn id="66" idx="2"/>
            </p:cNvCxnSpPr>
            <p:nvPr/>
          </p:nvCxnSpPr>
          <p:spPr>
            <a:xfrm rot="5400000">
              <a:off x="8956029" y="4205127"/>
              <a:ext cx="797" cy="2478411"/>
            </a:xfrm>
            <a:prstGeom prst="bentConnector3">
              <a:avLst>
                <a:gd name="adj1" fmla="val 11254329"/>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7FADF393-055B-E988-B300-861DDF50C8DC}"/>
                </a:ext>
              </a:extLst>
            </p:cNvPr>
            <p:cNvCxnSpPr>
              <a:stCxn id="64" idx="3"/>
              <a:endCxn id="65" idx="1"/>
            </p:cNvCxnSpPr>
            <p:nvPr/>
          </p:nvCxnSpPr>
          <p:spPr>
            <a:xfrm>
              <a:off x="3626620" y="5161484"/>
              <a:ext cx="5555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D3DFBDDC-27AA-3426-83F7-25880D1D01A0}"/>
                </a:ext>
              </a:extLst>
            </p:cNvPr>
            <p:cNvCxnSpPr>
              <a:stCxn id="65" idx="3"/>
              <a:endCxn id="66" idx="1"/>
            </p:cNvCxnSpPr>
            <p:nvPr/>
          </p:nvCxnSpPr>
          <p:spPr>
            <a:xfrm>
              <a:off x="6191872" y="5161484"/>
              <a:ext cx="52051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0F721595-AD67-8AFB-7211-F34E6AC36CED}"/>
                </a:ext>
              </a:extLst>
            </p:cNvPr>
            <p:cNvCxnSpPr>
              <a:stCxn id="66" idx="3"/>
              <a:endCxn id="67" idx="1"/>
            </p:cNvCxnSpPr>
            <p:nvPr/>
          </p:nvCxnSpPr>
          <p:spPr>
            <a:xfrm flipV="1">
              <a:off x="8722051" y="5160687"/>
              <a:ext cx="468751" cy="7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0AD61348-D9E7-CBA6-B713-16E2C94BFD8E}"/>
                </a:ext>
              </a:extLst>
            </p:cNvPr>
            <p:cNvSpPr txBox="1">
              <a:spLocks/>
            </p:cNvSpPr>
            <p:nvPr/>
          </p:nvSpPr>
          <p:spPr>
            <a:xfrm>
              <a:off x="8722051" y="5340974"/>
              <a:ext cx="546637" cy="206717"/>
            </a:xfrm>
            <a:prstGeom prst="rect">
              <a:avLst/>
            </a:prstGeom>
            <a:noFill/>
          </p:spPr>
          <p:txBody>
            <a:bodyPr wrap="square" lIns="82798" tIns="41399" rIns="82798" bIns="4139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No</a:t>
              </a:r>
            </a:p>
          </p:txBody>
        </p:sp>
        <p:cxnSp>
          <p:nvCxnSpPr>
            <p:cNvPr id="74" name="Connector: Elbow 73">
              <a:extLst>
                <a:ext uri="{FF2B5EF4-FFF2-40B4-BE49-F238E27FC236}">
                  <a16:creationId xmlns:a16="http://schemas.microsoft.com/office/drawing/2014/main" id="{617F63C8-86A2-24E0-9D6A-F6AA78A354C7}"/>
                </a:ext>
              </a:extLst>
            </p:cNvPr>
            <p:cNvCxnSpPr>
              <a:stCxn id="59" idx="2"/>
              <a:endCxn id="64" idx="0"/>
            </p:cNvCxnSpPr>
            <p:nvPr/>
          </p:nvCxnSpPr>
          <p:spPr>
            <a:xfrm rot="5400000">
              <a:off x="5601027" y="1797311"/>
              <a:ext cx="210987" cy="595086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nector: Elbow 75">
              <a:extLst>
                <a:ext uri="{FF2B5EF4-FFF2-40B4-BE49-F238E27FC236}">
                  <a16:creationId xmlns:a16="http://schemas.microsoft.com/office/drawing/2014/main" id="{E50104A9-99B4-8FB1-2885-693780BD7EA1}"/>
                </a:ext>
              </a:extLst>
            </p:cNvPr>
            <p:cNvCxnSpPr>
              <a:stCxn id="54" idx="2"/>
              <a:endCxn id="64" idx="0"/>
            </p:cNvCxnSpPr>
            <p:nvPr/>
          </p:nvCxnSpPr>
          <p:spPr>
            <a:xfrm rot="5400000">
              <a:off x="4213365" y="3097628"/>
              <a:ext cx="298333" cy="3262885"/>
            </a:xfrm>
            <a:prstGeom prst="bentConnector3">
              <a:avLst>
                <a:gd name="adj1" fmla="val 64900"/>
              </a:avLst>
            </a:prstGeom>
            <a:ln>
              <a:tailEnd type="triangle"/>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79F263AD-9868-3D92-58BE-0121852C146F}"/>
                </a:ext>
              </a:extLst>
            </p:cNvPr>
            <p:cNvSpPr/>
            <p:nvPr/>
          </p:nvSpPr>
          <p:spPr>
            <a:xfrm>
              <a:off x="1726258" y="5717543"/>
              <a:ext cx="2009660" cy="377874"/>
            </a:xfrm>
            <a:prstGeom prst="rect">
              <a:avLst/>
            </a:prstGeom>
            <a:solidFill>
              <a:schemeClr val="accent4"/>
            </a:solidFill>
            <a:ln w="967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Times New Roman" panose="02020603050405020304" pitchFamily="18" charset="0"/>
                  <a:ea typeface="+mn-ea"/>
                  <a:cs typeface="Times New Roman" panose="02020603050405020304" pitchFamily="18" charset="0"/>
                </a:rPr>
                <a:t>Update Sharepoint with Key sketch and other scoping documents </a:t>
              </a:r>
            </a:p>
          </p:txBody>
        </p:sp>
        <p:cxnSp>
          <p:nvCxnSpPr>
            <p:cNvPr id="80" name="Connector: Elbow 79">
              <a:extLst>
                <a:ext uri="{FF2B5EF4-FFF2-40B4-BE49-F238E27FC236}">
                  <a16:creationId xmlns:a16="http://schemas.microsoft.com/office/drawing/2014/main" id="{70EADA22-A682-A88C-0E21-BE5BE90AFE5E}"/>
                </a:ext>
              </a:extLst>
            </p:cNvPr>
            <p:cNvCxnSpPr>
              <a:cxnSpLocks/>
              <a:stCxn id="67" idx="3"/>
              <a:endCxn id="78" idx="0"/>
            </p:cNvCxnSpPr>
            <p:nvPr/>
          </p:nvCxnSpPr>
          <p:spPr>
            <a:xfrm flipH="1">
              <a:off x="2731088" y="5160687"/>
              <a:ext cx="8469374" cy="556856"/>
            </a:xfrm>
            <a:prstGeom prst="bentConnector4">
              <a:avLst>
                <a:gd name="adj1" fmla="val -2699"/>
                <a:gd name="adj2" fmla="val 75433"/>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7E6EABE5-977A-AA63-4D28-DB80DAEC2AE5}"/>
                </a:ext>
              </a:extLst>
            </p:cNvPr>
            <p:cNvSpPr txBox="1"/>
            <p:nvPr/>
          </p:nvSpPr>
          <p:spPr>
            <a:xfrm>
              <a:off x="11144250" y="4943349"/>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sp>
          <p:nvSpPr>
            <p:cNvPr id="84" name="Rectangle 83">
              <a:extLst>
                <a:ext uri="{FF2B5EF4-FFF2-40B4-BE49-F238E27FC236}">
                  <a16:creationId xmlns:a16="http://schemas.microsoft.com/office/drawing/2014/main" id="{CC4A99C6-4148-FB27-67E6-2F63D246B870}"/>
                </a:ext>
              </a:extLst>
            </p:cNvPr>
            <p:cNvSpPr/>
            <p:nvPr/>
          </p:nvSpPr>
          <p:spPr>
            <a:xfrm>
              <a:off x="4182212" y="5717543"/>
              <a:ext cx="2210627" cy="377075"/>
            </a:xfrm>
            <a:prstGeom prst="rect">
              <a:avLst/>
            </a:prstGeom>
            <a:solidFill>
              <a:schemeClr val="accent4"/>
            </a:solidFill>
            <a:ln w="967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Times New Roman" panose="02020603050405020304" pitchFamily="18" charset="0"/>
                  <a:ea typeface="+mn-ea"/>
                  <a:cs typeface="Times New Roman" panose="02020603050405020304" pitchFamily="18" charset="0"/>
                </a:rPr>
                <a:t>Route DBM in EDRS for Approval and update Schedule</a:t>
              </a:r>
            </a:p>
          </p:txBody>
        </p:sp>
        <p:sp>
          <p:nvSpPr>
            <p:cNvPr id="86" name="Rectangle 85">
              <a:extLst>
                <a:ext uri="{FF2B5EF4-FFF2-40B4-BE49-F238E27FC236}">
                  <a16:creationId xmlns:a16="http://schemas.microsoft.com/office/drawing/2014/main" id="{8AD37D87-7BE4-05DF-A8E4-A1A68DC22867}"/>
                </a:ext>
              </a:extLst>
            </p:cNvPr>
            <p:cNvSpPr/>
            <p:nvPr/>
          </p:nvSpPr>
          <p:spPr>
            <a:xfrm>
              <a:off x="6877078" y="5717544"/>
              <a:ext cx="2009660" cy="377078"/>
            </a:xfrm>
            <a:prstGeom prst="rect">
              <a:avLst/>
            </a:prstGeom>
            <a:solidFill>
              <a:schemeClr val="accent4"/>
            </a:solidFill>
            <a:ln w="967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Times New Roman" panose="02020603050405020304" pitchFamily="18" charset="0"/>
                  <a:ea typeface="+mn-ea"/>
                  <a:cs typeface="Times New Roman" panose="02020603050405020304" pitchFamily="18" charset="0"/>
                </a:rPr>
                <a:t>Project Manager Attaches Scope to each project Segment in SAP. </a:t>
              </a:r>
            </a:p>
          </p:txBody>
        </p:sp>
        <p:sp>
          <p:nvSpPr>
            <p:cNvPr id="87" name="Rectangle 86">
              <a:extLst>
                <a:ext uri="{FF2B5EF4-FFF2-40B4-BE49-F238E27FC236}">
                  <a16:creationId xmlns:a16="http://schemas.microsoft.com/office/drawing/2014/main" id="{523914F3-EB2D-95BD-FC7D-5440367DB3DB}"/>
                </a:ext>
              </a:extLst>
            </p:cNvPr>
            <p:cNvSpPr/>
            <p:nvPr/>
          </p:nvSpPr>
          <p:spPr>
            <a:xfrm>
              <a:off x="9339652" y="5720129"/>
              <a:ext cx="2009660" cy="377875"/>
            </a:xfrm>
            <a:prstGeom prst="rect">
              <a:avLst/>
            </a:prstGeom>
            <a:solidFill>
              <a:schemeClr val="accent4"/>
            </a:solidFill>
            <a:ln w="967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69642" tIns="34821" rIns="69642" bIns="3482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Times New Roman" panose="02020603050405020304" pitchFamily="18" charset="0"/>
                  <a:ea typeface="+mn-ea"/>
                  <a:cs typeface="Times New Roman" panose="02020603050405020304" pitchFamily="18" charset="0"/>
                </a:rPr>
                <a:t>Grid Design Engineer completes IN03 task in SAP.  </a:t>
              </a:r>
            </a:p>
          </p:txBody>
        </p:sp>
        <p:cxnSp>
          <p:nvCxnSpPr>
            <p:cNvPr id="88" name="Straight Arrow Connector 87">
              <a:extLst>
                <a:ext uri="{FF2B5EF4-FFF2-40B4-BE49-F238E27FC236}">
                  <a16:creationId xmlns:a16="http://schemas.microsoft.com/office/drawing/2014/main" id="{50D9F4FA-5B74-54CB-D570-9A70E4D1D936}"/>
                </a:ext>
              </a:extLst>
            </p:cNvPr>
            <p:cNvCxnSpPr>
              <a:cxnSpLocks/>
              <a:stCxn id="86" idx="3"/>
              <a:endCxn id="87" idx="1"/>
            </p:cNvCxnSpPr>
            <p:nvPr/>
          </p:nvCxnSpPr>
          <p:spPr>
            <a:xfrm>
              <a:off x="8886738" y="5906083"/>
              <a:ext cx="452914" cy="29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Oval 88">
              <a:extLst>
                <a:ext uri="{FF2B5EF4-FFF2-40B4-BE49-F238E27FC236}">
                  <a16:creationId xmlns:a16="http://schemas.microsoft.com/office/drawing/2014/main" id="{E439337C-71DC-D1CE-A427-BDF1471E72CD}"/>
                </a:ext>
              </a:extLst>
            </p:cNvPr>
            <p:cNvSpPr/>
            <p:nvPr/>
          </p:nvSpPr>
          <p:spPr>
            <a:xfrm>
              <a:off x="10840806" y="6214967"/>
              <a:ext cx="1181267" cy="312293"/>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Arial" panose="020B0604020202020204"/>
                  <a:ea typeface="+mn-ea"/>
                  <a:cs typeface="+mn-cs"/>
                </a:rPr>
                <a:t>Scoping Complete</a:t>
              </a:r>
            </a:p>
          </p:txBody>
        </p:sp>
        <p:cxnSp>
          <p:nvCxnSpPr>
            <p:cNvPr id="90" name="Connector: Elbow 89">
              <a:extLst>
                <a:ext uri="{FF2B5EF4-FFF2-40B4-BE49-F238E27FC236}">
                  <a16:creationId xmlns:a16="http://schemas.microsoft.com/office/drawing/2014/main" id="{A2DEA9AC-1901-C9B2-91B8-F55988CD75B2}"/>
                </a:ext>
              </a:extLst>
            </p:cNvPr>
            <p:cNvCxnSpPr>
              <a:stCxn id="87" idx="3"/>
              <a:endCxn id="89" idx="0"/>
            </p:cNvCxnSpPr>
            <p:nvPr/>
          </p:nvCxnSpPr>
          <p:spPr>
            <a:xfrm>
              <a:off x="11349312" y="5909067"/>
              <a:ext cx="82128" cy="3059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F6CD351E-7D44-82EE-7B52-6744B66A560B}"/>
                </a:ext>
              </a:extLst>
            </p:cNvPr>
            <p:cNvCxnSpPr>
              <a:cxnSpLocks/>
              <a:stCxn id="78" idx="3"/>
              <a:endCxn id="84" idx="1"/>
            </p:cNvCxnSpPr>
            <p:nvPr/>
          </p:nvCxnSpPr>
          <p:spPr>
            <a:xfrm flipV="1">
              <a:off x="3735918" y="5906081"/>
              <a:ext cx="446294" cy="39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5" name="Connector: Elbow 94">
              <a:extLst>
                <a:ext uri="{FF2B5EF4-FFF2-40B4-BE49-F238E27FC236}">
                  <a16:creationId xmlns:a16="http://schemas.microsoft.com/office/drawing/2014/main" id="{2B502149-7D29-0F64-D145-BD66894F52ED}"/>
                </a:ext>
              </a:extLst>
            </p:cNvPr>
            <p:cNvCxnSpPr>
              <a:cxnSpLocks/>
              <a:stCxn id="84" idx="3"/>
              <a:endCxn id="86" idx="1"/>
            </p:cNvCxnSpPr>
            <p:nvPr/>
          </p:nvCxnSpPr>
          <p:spPr>
            <a:xfrm>
              <a:off x="6392839" y="5906081"/>
              <a:ext cx="484239" cy="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98" name="Group 97">
              <a:extLst>
                <a:ext uri="{FF2B5EF4-FFF2-40B4-BE49-F238E27FC236}">
                  <a16:creationId xmlns:a16="http://schemas.microsoft.com/office/drawing/2014/main" id="{96FDFFF2-7763-A3AB-F1D5-997CD1D386C9}"/>
                </a:ext>
              </a:extLst>
            </p:cNvPr>
            <p:cNvGrpSpPr/>
            <p:nvPr/>
          </p:nvGrpSpPr>
          <p:grpSpPr>
            <a:xfrm>
              <a:off x="10567810" y="465984"/>
              <a:ext cx="1322205" cy="901757"/>
              <a:chOff x="11887200" y="1300746"/>
              <a:chExt cx="1643605" cy="1109633"/>
            </a:xfrm>
          </p:grpSpPr>
          <p:sp>
            <p:nvSpPr>
              <p:cNvPr id="99" name="Rectangle 98">
                <a:extLst>
                  <a:ext uri="{FF2B5EF4-FFF2-40B4-BE49-F238E27FC236}">
                    <a16:creationId xmlns:a16="http://schemas.microsoft.com/office/drawing/2014/main" id="{4AB04834-97B7-C2B2-A45A-91B2CF4C2DC4}"/>
                  </a:ext>
                </a:extLst>
              </p:cNvPr>
              <p:cNvSpPr/>
              <p:nvPr/>
            </p:nvSpPr>
            <p:spPr>
              <a:xfrm>
                <a:off x="11887200" y="1307373"/>
                <a:ext cx="1643605" cy="1103006"/>
              </a:xfrm>
              <a:prstGeom prst="rect">
                <a:avLst/>
              </a:prstGeom>
              <a:solidFill>
                <a:schemeClr val="bg1">
                  <a:lumMod val="95000"/>
                </a:schemeClr>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endParaRPr lang="en-US">
                  <a:solidFill>
                    <a:srgbClr val="FFFFFF"/>
                  </a:solidFill>
                  <a:latin typeface="Arial" panose="020B0604020202020204"/>
                </a:endParaRPr>
              </a:p>
            </p:txBody>
          </p:sp>
          <p:sp>
            <p:nvSpPr>
              <p:cNvPr id="100" name="Rectangle 99">
                <a:extLst>
                  <a:ext uri="{FF2B5EF4-FFF2-40B4-BE49-F238E27FC236}">
                    <a16:creationId xmlns:a16="http://schemas.microsoft.com/office/drawing/2014/main" id="{34E52D75-477A-90BB-6205-6399258E2A5B}"/>
                  </a:ext>
                </a:extLst>
              </p:cNvPr>
              <p:cNvSpPr/>
              <p:nvPr/>
            </p:nvSpPr>
            <p:spPr>
              <a:xfrm>
                <a:off x="12057738" y="1594026"/>
                <a:ext cx="1302528" cy="306730"/>
              </a:xfrm>
              <a:prstGeom prst="rect">
                <a:avLst/>
              </a:prstGeom>
              <a:solidFill>
                <a:schemeClr val="accent6"/>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1126" b="1" dirty="0">
                    <a:solidFill>
                      <a:schemeClr val="accent1">
                        <a:lumMod val="50000"/>
                      </a:schemeClr>
                    </a:solidFill>
                    <a:latin typeface="Arial" panose="020B0604020202020204" pitchFamily="34" charset="0"/>
                  </a:rPr>
                  <a:t>Decision</a:t>
                </a:r>
              </a:p>
            </p:txBody>
          </p:sp>
          <p:sp>
            <p:nvSpPr>
              <p:cNvPr id="101" name="Rectangle 100">
                <a:extLst>
                  <a:ext uri="{FF2B5EF4-FFF2-40B4-BE49-F238E27FC236}">
                    <a16:creationId xmlns:a16="http://schemas.microsoft.com/office/drawing/2014/main" id="{99DFAE18-7E9A-A018-383F-4F2F14CF841E}"/>
                  </a:ext>
                </a:extLst>
              </p:cNvPr>
              <p:cNvSpPr/>
              <p:nvPr/>
            </p:nvSpPr>
            <p:spPr>
              <a:xfrm>
                <a:off x="12057738" y="1975819"/>
                <a:ext cx="1302528" cy="306730"/>
              </a:xfrm>
              <a:prstGeom prst="rect">
                <a:avLst/>
              </a:prstGeom>
              <a:solidFill>
                <a:schemeClr val="accent4"/>
              </a:solidFill>
              <a:ln w="10212" cap="flat" cmpd="sng" algn="ctr">
                <a:solidFill>
                  <a:schemeClr val="accent1">
                    <a:lumMod val="100000"/>
                    <a:shade val="5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3534" tIns="36767" rIns="73534" bIns="36767" rtlCol="0" anchor="ctr"/>
              <a:lstStyle/>
              <a:p>
                <a:pPr algn="ctr" defTabSz="914422">
                  <a:defRPr/>
                </a:pPr>
                <a:r>
                  <a:rPr lang="en-US" sz="1126" b="1" dirty="0">
                    <a:solidFill>
                      <a:srgbClr val="FFFFFF"/>
                    </a:solidFill>
                    <a:latin typeface="Arial" panose="020B0604020202020204" pitchFamily="34" charset="0"/>
                  </a:rPr>
                  <a:t>Step</a:t>
                </a:r>
              </a:p>
            </p:txBody>
          </p:sp>
          <p:sp>
            <p:nvSpPr>
              <p:cNvPr id="102" name="TextBox 101">
                <a:extLst>
                  <a:ext uri="{FF2B5EF4-FFF2-40B4-BE49-F238E27FC236}">
                    <a16:creationId xmlns:a16="http://schemas.microsoft.com/office/drawing/2014/main" id="{12A2A1D5-598C-7343-E27E-9AEE5B8C39C7}"/>
                  </a:ext>
                </a:extLst>
              </p:cNvPr>
              <p:cNvSpPr txBox="1">
                <a:spLocks/>
              </p:cNvSpPr>
              <p:nvPr/>
            </p:nvSpPr>
            <p:spPr>
              <a:xfrm>
                <a:off x="12383014" y="1300746"/>
                <a:ext cx="651974" cy="276996"/>
              </a:xfrm>
              <a:prstGeom prst="rect">
                <a:avLst/>
              </a:prstGeom>
              <a:noFill/>
            </p:spPr>
            <p:txBody>
              <a:bodyPr wrap="square" lIns="73534" tIns="36767" rIns="73534" bIns="36767" rtlCol="0">
                <a:spAutoFit/>
              </a:bodyPr>
              <a:lstStyle/>
              <a:p>
                <a:pPr algn="ctr" defTabSz="914422">
                  <a:defRPr/>
                </a:pPr>
                <a:r>
                  <a:rPr lang="en-US" sz="965" b="1">
                    <a:solidFill>
                      <a:srgbClr val="000000"/>
                    </a:solidFill>
                    <a:latin typeface="Arial" panose="020B0604020202020204" pitchFamily="34" charset="0"/>
                  </a:rPr>
                  <a:t>Key</a:t>
                </a:r>
              </a:p>
            </p:txBody>
          </p:sp>
        </p:grpSp>
        <p:sp>
          <p:nvSpPr>
            <p:cNvPr id="103" name="TextBox 102">
              <a:extLst>
                <a:ext uri="{FF2B5EF4-FFF2-40B4-BE49-F238E27FC236}">
                  <a16:creationId xmlns:a16="http://schemas.microsoft.com/office/drawing/2014/main" id="{F7DF646C-35D2-F239-2455-13A4B4B0C6AB}"/>
                </a:ext>
              </a:extLst>
            </p:cNvPr>
            <p:cNvSpPr txBox="1"/>
            <p:nvPr/>
          </p:nvSpPr>
          <p:spPr>
            <a:xfrm>
              <a:off x="5642685" y="4575447"/>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Yes</a:t>
              </a:r>
            </a:p>
          </p:txBody>
        </p:sp>
        <p:sp>
          <p:nvSpPr>
            <p:cNvPr id="104" name="TextBox 103">
              <a:extLst>
                <a:ext uri="{FF2B5EF4-FFF2-40B4-BE49-F238E27FC236}">
                  <a16:creationId xmlns:a16="http://schemas.microsoft.com/office/drawing/2014/main" id="{645FCB31-A733-F909-8A85-A2622C9BFA62}"/>
                </a:ext>
              </a:extLst>
            </p:cNvPr>
            <p:cNvSpPr txBox="1"/>
            <p:nvPr/>
          </p:nvSpPr>
          <p:spPr>
            <a:xfrm>
              <a:off x="7355152" y="4213564"/>
              <a:ext cx="415047"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No</a:t>
              </a:r>
            </a:p>
          </p:txBody>
        </p:sp>
      </p:grpSp>
    </p:spTree>
    <p:extLst>
      <p:ext uri="{BB962C8B-B14F-4D97-AF65-F5344CB8AC3E}">
        <p14:creationId xmlns:p14="http://schemas.microsoft.com/office/powerpoint/2010/main" val="7218990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WW0FkW9Z9XJJa._uokEo9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3_Office Theme">
  <a:themeElements>
    <a:clrScheme name="Custom 25">
      <a:dk1>
        <a:srgbClr val="000000"/>
      </a:dk1>
      <a:lt1>
        <a:srgbClr val="FFFFFF"/>
      </a:lt1>
      <a:dk2>
        <a:srgbClr val="FFFFFF"/>
      </a:dk2>
      <a:lt2>
        <a:srgbClr val="ABE1FA"/>
      </a:lt2>
      <a:accent1>
        <a:srgbClr val="0089C4"/>
      </a:accent1>
      <a:accent2>
        <a:srgbClr val="00A7C2"/>
      </a:accent2>
      <a:accent3>
        <a:srgbClr val="FFA100"/>
      </a:accent3>
      <a:accent4>
        <a:srgbClr val="00465C"/>
      </a:accent4>
      <a:accent5>
        <a:srgbClr val="A3A86B"/>
      </a:accent5>
      <a:accent6>
        <a:srgbClr val="CAB575"/>
      </a:accent6>
      <a:hlink>
        <a:srgbClr val="FF6633"/>
      </a:hlink>
      <a:folHlink>
        <a:srgbClr val="B6E3D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78b82e6-668a-48b7-921e-d900dc474158" xsi:nil="true"/>
    <lcf76f155ced4ddcb4097134ff3c332f xmlns="e0cce852-5f9c-445c-9e4f-940f14a227d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539728992A12D439CA9822FC5EB3D0C" ma:contentTypeVersion="17" ma:contentTypeDescription="Create a new document." ma:contentTypeScope="" ma:versionID="a09739e2abdaecbb4b56bb44ef19535b">
  <xsd:schema xmlns:xsd="http://www.w3.org/2001/XMLSchema" xmlns:xs="http://www.w3.org/2001/XMLSchema" xmlns:p="http://schemas.microsoft.com/office/2006/metadata/properties" xmlns:ns2="e0cce852-5f9c-445c-9e4f-940f14a227d8" xmlns:ns3="978b82e6-668a-48b7-921e-d900dc474158" targetNamespace="http://schemas.microsoft.com/office/2006/metadata/properties" ma:root="true" ma:fieldsID="6b252453ca052b0218e3e7d88dbdb829" ns2:_="" ns3:_="">
    <xsd:import namespace="e0cce852-5f9c-445c-9e4f-940f14a227d8"/>
    <xsd:import namespace="978b82e6-668a-48b7-921e-d900dc4741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SearchProperties" minOccurs="0"/>
                <xsd:element ref="ns2:MediaServiceObjectDetectorVersion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cce852-5f9c-445c-9e4f-940f14a227d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06c99b3-cd83-43e5-b4c1-d62f316c1e37"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Location" ma:index="24"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8b82e6-668a-48b7-921e-d900dc47415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a0296066-7861-4770-8ab1-48a1d4628ec8}" ma:internalName="TaxCatchAll" ma:showField="CatchAllData" ma:web="978b82e6-668a-48b7-921e-d900dc474158">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FB071F8-8D6A-4414-B688-3B9CA300E312}">
  <ds:schemaRefs>
    <ds:schemaRef ds:uri="978b82e6-668a-48b7-921e-d900dc474158"/>
    <ds:schemaRef ds:uri="http://purl.org/dc/dcmitype/"/>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schemas.microsoft.com/office/2006/documentManagement/types"/>
    <ds:schemaRef ds:uri="e0cce852-5f9c-445c-9e4f-940f14a227d8"/>
    <ds:schemaRef ds:uri="http://www.w3.org/XML/1998/namespace"/>
    <ds:schemaRef ds:uri="http://purl.org/dc/elements/1.1/"/>
  </ds:schemaRefs>
</ds:datastoreItem>
</file>

<file path=customXml/itemProps2.xml><?xml version="1.0" encoding="utf-8"?>
<ds:datastoreItem xmlns:ds="http://schemas.openxmlformats.org/officeDocument/2006/customXml" ds:itemID="{0229E852-EDEE-4B6C-BD03-708BC21915A4}">
  <ds:schemaRefs>
    <ds:schemaRef ds:uri="http://schemas.microsoft.com/sharepoint/v3/contenttype/forms"/>
  </ds:schemaRefs>
</ds:datastoreItem>
</file>

<file path=customXml/itemProps3.xml><?xml version="1.0" encoding="utf-8"?>
<ds:datastoreItem xmlns:ds="http://schemas.openxmlformats.org/officeDocument/2006/customXml" ds:itemID="{C3263475-46FD-4F6C-AF51-6CF70979DA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cce852-5f9c-445c-9e4f-940f14a227d8"/>
    <ds:schemaRef ds:uri="978b82e6-668a-48b7-921e-d900dc4741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64fb56ae-b253-43b2-ae76-5b0fef4d3037}" enabled="1" method="Privileged" siteId="{44ae661a-ece6-41aa-bc96-7c2c85a08941}" removed="0"/>
</clbl:labelList>
</file>

<file path=docProps/app.xml><?xml version="1.0" encoding="utf-8"?>
<Properties xmlns="http://schemas.openxmlformats.org/officeDocument/2006/extended-properties" xmlns:vt="http://schemas.openxmlformats.org/officeDocument/2006/docPropsVTypes">
  <TotalTime>6</TotalTime>
  <Words>827</Words>
  <Application>Microsoft Office PowerPoint</Application>
  <PresentationFormat>Widescreen</PresentationFormat>
  <Paragraphs>108</Paragraphs>
  <Slides>3</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11" baseType="lpstr">
      <vt:lpstr>Aptos</vt:lpstr>
      <vt:lpstr>Arial</vt:lpstr>
      <vt:lpstr>Arial Black</vt:lpstr>
      <vt:lpstr>Calibri</vt:lpstr>
      <vt:lpstr>Times New Roman</vt:lpstr>
      <vt:lpstr>Wingdings</vt:lpstr>
      <vt:lpstr>3_Office Theme</vt:lpstr>
      <vt:lpstr>think-cell Slide</vt:lpstr>
      <vt:lpstr>FIGURE PG&amp;E-8.2.1-1</vt:lpstr>
      <vt:lpstr>FIGURE PG&amp;E-8.2.1-2</vt:lpstr>
      <vt:lpstr>FIGURE PG&amp;E-8.2.1-3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WMP-Discovery 2026-2028 DR SPD 004-Q008Atch01</dc:title>
  <dc:creator>Pacific Gas &amp; Electric</dc:creator>
  <cp:lastModifiedBy>Allyant Remediation Services</cp:lastModifiedBy>
  <cp:revision>5</cp:revision>
  <dcterms:created xsi:type="dcterms:W3CDTF">2024-11-06T18:39:04Z</dcterms:created>
  <dcterms:modified xsi:type="dcterms:W3CDTF">2025-09-24T17:53:52Z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0x0101004539728992A12D439CA9822FC5EB3D0C</vt:lpwstr>
  </property>
  <property fmtid="{D5CDD505-2E9C-101B-9397-08002B2CF9AE}" pid="3" name="MediaServiceImageTags">
    <vt:lpwstr/>
  </property>
  <property fmtid="{D5CDD505-2E9C-101B-9397-08002B2CF9AE}" pid="4" name="pgeRecordCategory">
    <vt:lpwstr>11;#ADM15: Program Management|f77708e7-d804-4dc8-a338-1158e6b3c273</vt:lpwstr>
  </property>
</Properties>
</file>