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7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8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9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26" r:id="rId5"/>
    <p:sldMasterId id="2147483733" r:id="rId6"/>
    <p:sldMasterId id="2147483740" r:id="rId7"/>
    <p:sldMasterId id="2147483747" r:id="rId8"/>
    <p:sldMasterId id="2147483754" r:id="rId9"/>
    <p:sldMasterId id="2147483761" r:id="rId10"/>
    <p:sldMasterId id="2147483768" r:id="rId11"/>
  </p:sldMasterIdLst>
  <p:notesMasterIdLst>
    <p:notesMasterId r:id="rId15"/>
  </p:notesMasterIdLst>
  <p:sldIdLst>
    <p:sldId id="16051" r:id="rId12"/>
    <p:sldId id="16370" r:id="rId13"/>
    <p:sldId id="16371" r:id="rId14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5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100"/>
    <a:srgbClr val="00465C"/>
    <a:srgbClr val="CAB575"/>
    <a:srgbClr val="00CC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0D9661-1768-4264-A709-C3C3ED323644}" v="12" dt="2025-05-06T21:55:41.3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24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nner, Taylor" userId="3eaa0485-62a1-4af3-9b08-6d912b8ba7a8" providerId="ADAL" clId="{080D9661-1768-4264-A709-C3C3ED323644}"/>
    <pc:docChg chg="modSld">
      <pc:chgData name="Renner, Taylor" userId="3eaa0485-62a1-4af3-9b08-6d912b8ba7a8" providerId="ADAL" clId="{080D9661-1768-4264-A709-C3C3ED323644}" dt="2025-05-06T21:55:41.345" v="11"/>
      <pc:docMkLst>
        <pc:docMk/>
      </pc:docMkLst>
      <pc:sldChg chg="addSp modSp mod">
        <pc:chgData name="Renner, Taylor" userId="3eaa0485-62a1-4af3-9b08-6d912b8ba7a8" providerId="ADAL" clId="{080D9661-1768-4264-A709-C3C3ED323644}" dt="2025-05-06T21:55:25.719" v="9" actId="14100"/>
        <pc:sldMkLst>
          <pc:docMk/>
          <pc:sldMk cId="4260333052" sldId="16051"/>
        </pc:sldMkLst>
        <pc:spChg chg="add mod">
          <ac:chgData name="Renner, Taylor" userId="3eaa0485-62a1-4af3-9b08-6d912b8ba7a8" providerId="ADAL" clId="{080D9661-1768-4264-A709-C3C3ED323644}" dt="2025-05-06T21:55:25.719" v="9" actId="14100"/>
          <ac:spMkLst>
            <pc:docMk/>
            <pc:sldMk cId="4260333052" sldId="16051"/>
            <ac:spMk id="5" creationId="{20E980FE-9327-A5FF-BAEA-0DCE75ABC47F}"/>
          </ac:spMkLst>
        </pc:spChg>
      </pc:sldChg>
      <pc:sldChg chg="addSp modSp">
        <pc:chgData name="Renner, Taylor" userId="3eaa0485-62a1-4af3-9b08-6d912b8ba7a8" providerId="ADAL" clId="{080D9661-1768-4264-A709-C3C3ED323644}" dt="2025-05-06T21:55:35.614" v="10"/>
        <pc:sldMkLst>
          <pc:docMk/>
          <pc:sldMk cId="1899137675" sldId="16370"/>
        </pc:sldMkLst>
        <pc:spChg chg="add mod">
          <ac:chgData name="Renner, Taylor" userId="3eaa0485-62a1-4af3-9b08-6d912b8ba7a8" providerId="ADAL" clId="{080D9661-1768-4264-A709-C3C3ED323644}" dt="2025-05-06T21:55:35.614" v="10"/>
          <ac:spMkLst>
            <pc:docMk/>
            <pc:sldMk cId="1899137675" sldId="16370"/>
            <ac:spMk id="3" creationId="{5A8A7EE8-BD98-2DF1-CD8C-F1F67BBDB877}"/>
          </ac:spMkLst>
        </pc:spChg>
      </pc:sldChg>
      <pc:sldChg chg="addSp modSp">
        <pc:chgData name="Renner, Taylor" userId="3eaa0485-62a1-4af3-9b08-6d912b8ba7a8" providerId="ADAL" clId="{080D9661-1768-4264-A709-C3C3ED323644}" dt="2025-05-06T21:55:41.345" v="11"/>
        <pc:sldMkLst>
          <pc:docMk/>
          <pc:sldMk cId="457850351" sldId="16371"/>
        </pc:sldMkLst>
        <pc:spChg chg="add mod">
          <ac:chgData name="Renner, Taylor" userId="3eaa0485-62a1-4af3-9b08-6d912b8ba7a8" providerId="ADAL" clId="{080D9661-1768-4264-A709-C3C3ED323644}" dt="2025-05-06T21:55:41.345" v="11"/>
          <ac:spMkLst>
            <pc:docMk/>
            <pc:sldMk cId="457850351" sldId="16371"/>
            <ac:spMk id="5" creationId="{FEF4E89A-A260-FB4E-5E09-15CF97324C2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0CAC9-1A96-4702-9C81-F9F69D470ED0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502D3-6A5B-431E-86FC-F2F6320DB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63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S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98" imgH="499" progId="TCLayout.ActiveDocument.1">
                  <p:embed/>
                </p:oleObj>
              </mc:Choice>
              <mc:Fallback>
                <p:oleObj name="think-cell Slide" r:id="rId3" imgW="498" imgH="499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563" y="1108215"/>
            <a:ext cx="1150088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 sz="1600" b="1" dirty="0" smtClean="0">
                <a:solidFill>
                  <a:schemeClr val="accent1"/>
                </a:solidFill>
                <a:latin typeface="+mn-lt"/>
              </a:defRPr>
            </a:lvl1pPr>
            <a:lvl2pPr marL="182875">
              <a:defRPr lang="en-US" sz="1800" dirty="0" smtClean="0"/>
            </a:lvl2pPr>
            <a:lvl3pPr marL="365751">
              <a:defRPr lang="en-US" sz="1800" dirty="0" smtClean="0"/>
            </a:lvl3pPr>
            <a:lvl4pPr>
              <a:defRPr lang="en-US" sz="1800" dirty="0" smtClean="0"/>
            </a:lvl4pPr>
            <a:lvl5pPr>
              <a:defRPr lang="en-US" sz="1800" dirty="0"/>
            </a:lvl5pPr>
          </a:lstStyle>
          <a:p>
            <a:pPr lvl="0"/>
            <a:r>
              <a:rPr lang="en-US"/>
              <a:t>Click to edit Master text </a:t>
            </a:r>
          </a:p>
          <a:p>
            <a:pPr lvl="0"/>
            <a:r>
              <a:rPr lang="en-US"/>
              <a:t>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B04411-6817-40BF-BC70-A95AB96A2C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>
            <a:lvl1pPr marL="0" indent="0">
              <a:defRPr/>
            </a:lvl1pPr>
          </a:lstStyle>
          <a:p>
            <a:r>
              <a:rPr lang="en-US"/>
              <a:t>Click to edit Master title </a:t>
            </a:r>
            <a:br>
              <a:rPr lang="en-US"/>
            </a:br>
            <a:r>
              <a:rPr lang="en-US"/>
              <a:t>style</a:t>
            </a:r>
          </a:p>
        </p:txBody>
      </p:sp>
    </p:spTree>
    <p:extLst>
      <p:ext uri="{BB962C8B-B14F-4D97-AF65-F5344CB8AC3E}">
        <p14:creationId xmlns:p14="http://schemas.microsoft.com/office/powerpoint/2010/main" val="1746918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3008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62611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- black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27202" y="152400"/>
            <a:ext cx="9652000" cy="990600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42754" tIns="21377" rIns="42754" bIns="21377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618" smtClean="0"/>
              <a:pPr/>
              <a:t>‹#›</a:t>
            </a:fld>
            <a:endParaRPr lang="en-US" sz="618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861A579-2BFD-4FFA-AAC6-C8331ABFBB1F}"/>
              </a:ext>
            </a:extLst>
          </p:cNvPr>
          <p:cNvSpPr txBox="1">
            <a:spLocks/>
          </p:cNvSpPr>
          <p:nvPr userDrawn="1"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58732" tIns="29366" rIns="58732" bIns="29366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848" smtClean="0"/>
              <a:pPr/>
              <a:t>‹#›</a:t>
            </a:fld>
            <a:endParaRPr lang="en-US" sz="848"/>
          </a:p>
        </p:txBody>
      </p:sp>
    </p:spTree>
    <p:extLst>
      <p:ext uri="{BB962C8B-B14F-4D97-AF65-F5344CB8AC3E}">
        <p14:creationId xmlns:p14="http://schemas.microsoft.com/office/powerpoint/2010/main" val="325140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56903"/>
            <a:ext cx="10363200" cy="2387600"/>
          </a:xfrm>
        </p:spPr>
        <p:txBody>
          <a:bodyPr anchor="b"/>
          <a:lstStyle>
            <a:lvl1pPr algn="ctr">
              <a:defRPr sz="1440" b="1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36575"/>
            <a:ext cx="9144000" cy="1655762"/>
          </a:xfrm>
        </p:spPr>
        <p:txBody>
          <a:bodyPr/>
          <a:lstStyle>
            <a:lvl1pPr marL="0" indent="0" algn="ctr">
              <a:buNone/>
              <a:defRPr sz="1234"/>
            </a:lvl1pPr>
            <a:lvl2pPr marL="235112" indent="0" algn="ctr">
              <a:buNone/>
              <a:defRPr sz="1028"/>
            </a:lvl2pPr>
            <a:lvl3pPr marL="470225" indent="0" algn="ctr">
              <a:buNone/>
              <a:defRPr sz="926"/>
            </a:lvl3pPr>
            <a:lvl4pPr marL="705336" indent="0" algn="ctr">
              <a:buNone/>
              <a:defRPr sz="822"/>
            </a:lvl4pPr>
            <a:lvl5pPr marL="940450" indent="0" algn="ctr">
              <a:buNone/>
              <a:defRPr sz="822"/>
            </a:lvl5pPr>
            <a:lvl6pPr marL="1175562" indent="0" algn="ctr">
              <a:buNone/>
              <a:defRPr sz="822"/>
            </a:lvl6pPr>
            <a:lvl7pPr marL="1410674" indent="0" algn="ctr">
              <a:buNone/>
              <a:defRPr sz="822"/>
            </a:lvl7pPr>
            <a:lvl8pPr marL="1645786" indent="0" algn="ctr">
              <a:buNone/>
              <a:defRPr sz="822"/>
            </a:lvl8pPr>
            <a:lvl9pPr marL="1880898" indent="0" algn="ctr">
              <a:buNone/>
              <a:defRPr sz="822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7E147400-1126-4712-B122-A0143EA4A466}"/>
              </a:ext>
            </a:extLst>
          </p:cNvPr>
          <p:cNvSpPr txBox="1">
            <a:spLocks/>
          </p:cNvSpPr>
          <p:nvPr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rgbClr val="FF0000"/>
              </a:solidFill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8962A767-6ABF-47EA-8DC2-74C311E2004A}"/>
              </a:ext>
            </a:extLst>
          </p:cNvPr>
          <p:cNvSpPr txBox="1">
            <a:spLocks/>
          </p:cNvSpPr>
          <p:nvPr/>
        </p:nvSpPr>
        <p:spPr>
          <a:xfrm>
            <a:off x="570386" y="6528483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chemeClr val="tx1"/>
              </a:solidFill>
            </a:endParaRPr>
          </a:p>
          <a:p>
            <a:r>
              <a:rPr lang="en-US" sz="468" i="1"/>
              <a:t>CONFIDENTIAL – FOR INTERNAL DISCUSSION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4ECCBF-16A4-45DC-BEAC-72249DA22B67}"/>
              </a:ext>
            </a:extLst>
          </p:cNvPr>
          <p:cNvSpPr/>
          <p:nvPr userDrawn="1"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73F8EC-D7AC-44FE-9306-C2A267D9E399}"/>
              </a:ext>
            </a:extLst>
          </p:cNvPr>
          <p:cNvSpPr/>
          <p:nvPr userDrawn="1"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BE9E1A-64F6-45DB-8F8A-4598BA9C5F88}"/>
              </a:ext>
            </a:extLst>
          </p:cNvPr>
          <p:cNvSpPr/>
          <p:nvPr userDrawn="1"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F58EE555-AC6A-4DC0-8F6A-61921B050CF5}"/>
              </a:ext>
            </a:extLst>
          </p:cNvPr>
          <p:cNvSpPr txBox="1">
            <a:spLocks/>
          </p:cNvSpPr>
          <p:nvPr userDrawn="1"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58732" tIns="29366" rIns="58732" bIns="29366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46055"/>
            <a:endParaRPr lang="en-US" sz="642">
              <a:solidFill>
                <a:srgbClr val="FF0000"/>
              </a:solidFill>
            </a:endParaRP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C1F45939-B40D-4D22-8104-18667206E34C}"/>
              </a:ext>
            </a:extLst>
          </p:cNvPr>
          <p:cNvSpPr txBox="1">
            <a:spLocks/>
          </p:cNvSpPr>
          <p:nvPr userDrawn="1"/>
        </p:nvSpPr>
        <p:spPr>
          <a:xfrm>
            <a:off x="7789689" y="6505215"/>
            <a:ext cx="5417244" cy="273697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87561"/>
            <a:endParaRPr lang="en-US" sz="882">
              <a:solidFill>
                <a:schemeClr val="tx1"/>
              </a:solidFill>
            </a:endParaRPr>
          </a:p>
          <a:p>
            <a:pPr marL="0" marR="0" lvl="0" indent="0" algn="ctr" defTabSz="8875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</p:spTree>
    <p:extLst>
      <p:ext uri="{BB962C8B-B14F-4D97-AF65-F5344CB8AC3E}">
        <p14:creationId xmlns:p14="http://schemas.microsoft.com/office/powerpoint/2010/main" val="222823489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62666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65350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6494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76524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- black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27202" y="152400"/>
            <a:ext cx="9652000" cy="990600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42754" tIns="21377" rIns="42754" bIns="21377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618" smtClean="0"/>
              <a:pPr/>
              <a:t>‹#›</a:t>
            </a:fld>
            <a:endParaRPr lang="en-US" sz="618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861A579-2BFD-4FFA-AAC6-C8331ABFBB1F}"/>
              </a:ext>
            </a:extLst>
          </p:cNvPr>
          <p:cNvSpPr txBox="1">
            <a:spLocks/>
          </p:cNvSpPr>
          <p:nvPr userDrawn="1"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58732" tIns="29366" rIns="58732" bIns="29366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848" smtClean="0"/>
              <a:pPr/>
              <a:t>‹#›</a:t>
            </a:fld>
            <a:endParaRPr lang="en-US" sz="848"/>
          </a:p>
        </p:txBody>
      </p:sp>
    </p:spTree>
    <p:extLst>
      <p:ext uri="{BB962C8B-B14F-4D97-AF65-F5344CB8AC3E}">
        <p14:creationId xmlns:p14="http://schemas.microsoft.com/office/powerpoint/2010/main" val="2436424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56903"/>
            <a:ext cx="10363200" cy="2387600"/>
          </a:xfrm>
        </p:spPr>
        <p:txBody>
          <a:bodyPr anchor="b"/>
          <a:lstStyle>
            <a:lvl1pPr algn="ctr">
              <a:defRPr sz="1440" b="1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36575"/>
            <a:ext cx="9144000" cy="1655762"/>
          </a:xfrm>
        </p:spPr>
        <p:txBody>
          <a:bodyPr/>
          <a:lstStyle>
            <a:lvl1pPr marL="0" indent="0" algn="ctr">
              <a:buNone/>
              <a:defRPr sz="1234"/>
            </a:lvl1pPr>
            <a:lvl2pPr marL="235112" indent="0" algn="ctr">
              <a:buNone/>
              <a:defRPr sz="1028"/>
            </a:lvl2pPr>
            <a:lvl3pPr marL="470225" indent="0" algn="ctr">
              <a:buNone/>
              <a:defRPr sz="926"/>
            </a:lvl3pPr>
            <a:lvl4pPr marL="705336" indent="0" algn="ctr">
              <a:buNone/>
              <a:defRPr sz="822"/>
            </a:lvl4pPr>
            <a:lvl5pPr marL="940450" indent="0" algn="ctr">
              <a:buNone/>
              <a:defRPr sz="822"/>
            </a:lvl5pPr>
            <a:lvl6pPr marL="1175562" indent="0" algn="ctr">
              <a:buNone/>
              <a:defRPr sz="822"/>
            </a:lvl6pPr>
            <a:lvl7pPr marL="1410674" indent="0" algn="ctr">
              <a:buNone/>
              <a:defRPr sz="822"/>
            </a:lvl7pPr>
            <a:lvl8pPr marL="1645786" indent="0" algn="ctr">
              <a:buNone/>
              <a:defRPr sz="822"/>
            </a:lvl8pPr>
            <a:lvl9pPr marL="1880898" indent="0" algn="ctr">
              <a:buNone/>
              <a:defRPr sz="822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7E147400-1126-4712-B122-A0143EA4A466}"/>
              </a:ext>
            </a:extLst>
          </p:cNvPr>
          <p:cNvSpPr txBox="1">
            <a:spLocks/>
          </p:cNvSpPr>
          <p:nvPr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rgbClr val="FF0000"/>
              </a:solidFill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8962A767-6ABF-47EA-8DC2-74C311E2004A}"/>
              </a:ext>
            </a:extLst>
          </p:cNvPr>
          <p:cNvSpPr txBox="1">
            <a:spLocks/>
          </p:cNvSpPr>
          <p:nvPr/>
        </p:nvSpPr>
        <p:spPr>
          <a:xfrm>
            <a:off x="570386" y="6528483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chemeClr val="tx1"/>
              </a:solidFill>
            </a:endParaRPr>
          </a:p>
          <a:p>
            <a:r>
              <a:rPr lang="en-US" sz="468" i="1"/>
              <a:t>CONFIDENTIAL – FOR INTERNAL DISCUSSION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4ECCBF-16A4-45DC-BEAC-72249DA22B67}"/>
              </a:ext>
            </a:extLst>
          </p:cNvPr>
          <p:cNvSpPr/>
          <p:nvPr userDrawn="1"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73F8EC-D7AC-44FE-9306-C2A267D9E399}"/>
              </a:ext>
            </a:extLst>
          </p:cNvPr>
          <p:cNvSpPr/>
          <p:nvPr userDrawn="1"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BE9E1A-64F6-45DB-8F8A-4598BA9C5F88}"/>
              </a:ext>
            </a:extLst>
          </p:cNvPr>
          <p:cNvSpPr/>
          <p:nvPr userDrawn="1"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F58EE555-AC6A-4DC0-8F6A-61921B050CF5}"/>
              </a:ext>
            </a:extLst>
          </p:cNvPr>
          <p:cNvSpPr txBox="1">
            <a:spLocks/>
          </p:cNvSpPr>
          <p:nvPr userDrawn="1"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58732" tIns="29366" rIns="58732" bIns="29366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46055"/>
            <a:endParaRPr lang="en-US" sz="642">
              <a:solidFill>
                <a:srgbClr val="FF0000"/>
              </a:solidFill>
            </a:endParaRP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C1F45939-B40D-4D22-8104-18667206E34C}"/>
              </a:ext>
            </a:extLst>
          </p:cNvPr>
          <p:cNvSpPr txBox="1">
            <a:spLocks/>
          </p:cNvSpPr>
          <p:nvPr userDrawn="1"/>
        </p:nvSpPr>
        <p:spPr>
          <a:xfrm>
            <a:off x="7789689" y="6505215"/>
            <a:ext cx="5417244" cy="273697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87561"/>
            <a:endParaRPr lang="en-US" sz="882">
              <a:solidFill>
                <a:schemeClr val="tx1"/>
              </a:solidFill>
            </a:endParaRPr>
          </a:p>
          <a:p>
            <a:pPr marL="0" marR="0" lvl="0" indent="0" algn="ctr" defTabSz="8875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</p:spTree>
    <p:extLst>
      <p:ext uri="{BB962C8B-B14F-4D97-AF65-F5344CB8AC3E}">
        <p14:creationId xmlns:p14="http://schemas.microsoft.com/office/powerpoint/2010/main" val="227296231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in S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68CA59-747F-40AE-BA31-A0D012C0C0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5827"/>
          <a:stretch/>
        </p:blipFill>
        <p:spPr>
          <a:xfrm>
            <a:off x="-11576" y="0"/>
            <a:ext cx="12215151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57E5585-4870-401B-81A1-91C85D357AAA}"/>
              </a:ext>
            </a:extLst>
          </p:cNvPr>
          <p:cNvSpPr/>
          <p:nvPr userDrawn="1"/>
        </p:nvSpPr>
        <p:spPr>
          <a:xfrm>
            <a:off x="0" y="0"/>
            <a:ext cx="12215151" cy="6858000"/>
          </a:xfrm>
          <a:prstGeom prst="rect">
            <a:avLst/>
          </a:prstGeom>
          <a:solidFill>
            <a:srgbClr val="2D2B2B">
              <a:alpha val="5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4">
            <a:extLst>
              <a:ext uri="{FF2B5EF4-FFF2-40B4-BE49-F238E27FC236}">
                <a16:creationId xmlns:a16="http://schemas.microsoft.com/office/drawing/2014/main" id="{D576565B-5C23-4A50-8433-422E2E0B68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6918960 w 12192000"/>
              <a:gd name="connsiteY0" fmla="*/ 313182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6918960 w 12192000"/>
              <a:gd name="connsiteY4" fmla="*/ 31318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8000">
                <a:moveTo>
                  <a:pt x="6918960" y="313182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6918960" y="3131820"/>
                </a:lnTo>
                <a:close/>
              </a:path>
            </a:pathLst>
          </a:custGeom>
          <a:solidFill>
            <a:schemeClr val="tx1"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DA0510-204F-4329-B9CF-A2485338364E}"/>
              </a:ext>
            </a:extLst>
          </p:cNvPr>
          <p:cNvSpPr txBox="1"/>
          <p:nvPr userDrawn="1"/>
        </p:nvSpPr>
        <p:spPr>
          <a:xfrm>
            <a:off x="6095999" y="4372626"/>
            <a:ext cx="5797550" cy="54528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algn="ctr"/>
            <a:endParaRPr lang="en-US" sz="4400" b="1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9921B5C-044F-433B-BA36-B1864AA0229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357936" y="4183230"/>
            <a:ext cx="5273675" cy="1320800"/>
          </a:xfrm>
          <a:prstGeom prst="rect">
            <a:avLst/>
          </a:prstGeom>
        </p:spPr>
        <p:txBody>
          <a:bodyPr/>
          <a:lstStyle>
            <a:lvl1pPr marL="0" algn="ctr" defTabSz="914400" rtl="0" eaLnBrk="1" latinLnBrk="0" hangingPunct="1">
              <a:defRPr lang="en-US" sz="4400" b="1" kern="1200" dirty="0" smtClean="0">
                <a:solidFill>
                  <a:schemeClr val="accent1"/>
                </a:solidFill>
                <a:latin typeface="Arial Black" panose="020B0A04020102020204" pitchFamily="34" charset="0"/>
                <a:ea typeface="+mn-ea"/>
                <a:cs typeface="+mn-cs"/>
              </a:defRPr>
            </a:lvl1pPr>
            <a:lvl2pPr marL="0" algn="ctr" defTabSz="914400" rtl="0" eaLnBrk="1" latinLnBrk="0" hangingPunct="1">
              <a:defRPr lang="en-US" sz="4400" b="1" kern="1200" dirty="0" smtClean="0">
                <a:solidFill>
                  <a:schemeClr val="accent1"/>
                </a:solidFill>
                <a:latin typeface="Arial Black" panose="020B0A04020102020204" pitchFamily="34" charset="0"/>
                <a:ea typeface="+mn-ea"/>
                <a:cs typeface="+mn-cs"/>
              </a:defRPr>
            </a:lvl2pPr>
            <a:lvl3pPr marL="0" algn="ctr" defTabSz="914400" rtl="0" eaLnBrk="1" latinLnBrk="0" hangingPunct="1">
              <a:defRPr lang="en-US" sz="4400" b="1" kern="1200" dirty="0" smtClean="0">
                <a:solidFill>
                  <a:schemeClr val="accent1"/>
                </a:solidFill>
                <a:latin typeface="Arial Black" panose="020B0A04020102020204" pitchFamily="34" charset="0"/>
                <a:ea typeface="+mn-ea"/>
                <a:cs typeface="+mn-cs"/>
              </a:defRPr>
            </a:lvl3pPr>
            <a:lvl4pPr marL="0" algn="ctr" defTabSz="914400" rtl="0" eaLnBrk="1" latinLnBrk="0" hangingPunct="1">
              <a:defRPr lang="en-US" sz="4400" b="1" kern="1200" dirty="0" smtClean="0">
                <a:solidFill>
                  <a:schemeClr val="accent1"/>
                </a:solidFill>
                <a:latin typeface="Arial Black" panose="020B0A04020102020204" pitchFamily="34" charset="0"/>
                <a:ea typeface="+mn-ea"/>
                <a:cs typeface="+mn-cs"/>
              </a:defRPr>
            </a:lvl4pPr>
            <a:lvl5pPr marL="0" algn="ctr" defTabSz="914400" rtl="0" eaLnBrk="1" latinLnBrk="0" hangingPunct="1">
              <a:defRPr lang="en-US" sz="4400" b="1" kern="1200" dirty="0">
                <a:solidFill>
                  <a:schemeClr val="accent1"/>
                </a:solidFill>
                <a:latin typeface="Arial Black" panose="020B0A04020102020204" pitchFamily="34" charset="0"/>
                <a:ea typeface="+mn-ea"/>
                <a:cs typeface="+mn-cs"/>
              </a:defRPr>
            </a:lvl5pPr>
          </a:lstStyle>
          <a:p>
            <a:pPr algn="ctr"/>
            <a:r>
              <a:rPr lang="en-US" sz="4400" b="1">
                <a:solidFill>
                  <a:schemeClr val="accent1"/>
                </a:solidFill>
                <a:latin typeface="Arial Black" panose="020B0A04020102020204" pitchFamily="34" charset="0"/>
              </a:rPr>
              <a:t>DIVIDER SLIDE</a:t>
            </a:r>
          </a:p>
        </p:txBody>
      </p:sp>
    </p:spTree>
    <p:extLst>
      <p:ext uri="{BB962C8B-B14F-4D97-AF65-F5344CB8AC3E}">
        <p14:creationId xmlns:p14="http://schemas.microsoft.com/office/powerpoint/2010/main" val="188038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57789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2540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10667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83811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- black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27202" y="152400"/>
            <a:ext cx="9652000" cy="990600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42754" tIns="21377" rIns="42754" bIns="21377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618" smtClean="0"/>
              <a:pPr/>
              <a:t>‹#›</a:t>
            </a:fld>
            <a:endParaRPr lang="en-US" sz="618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861A579-2BFD-4FFA-AAC6-C8331ABFBB1F}"/>
              </a:ext>
            </a:extLst>
          </p:cNvPr>
          <p:cNvSpPr txBox="1">
            <a:spLocks/>
          </p:cNvSpPr>
          <p:nvPr userDrawn="1"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58732" tIns="29366" rIns="58732" bIns="29366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848" smtClean="0"/>
              <a:pPr/>
              <a:t>‹#›</a:t>
            </a:fld>
            <a:endParaRPr lang="en-US" sz="848"/>
          </a:p>
        </p:txBody>
      </p:sp>
    </p:spTree>
    <p:extLst>
      <p:ext uri="{BB962C8B-B14F-4D97-AF65-F5344CB8AC3E}">
        <p14:creationId xmlns:p14="http://schemas.microsoft.com/office/powerpoint/2010/main" val="39257997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56903"/>
            <a:ext cx="10363200" cy="2387600"/>
          </a:xfrm>
        </p:spPr>
        <p:txBody>
          <a:bodyPr anchor="b"/>
          <a:lstStyle>
            <a:lvl1pPr algn="ctr">
              <a:defRPr sz="1440" b="1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36575"/>
            <a:ext cx="9144000" cy="1655762"/>
          </a:xfrm>
        </p:spPr>
        <p:txBody>
          <a:bodyPr/>
          <a:lstStyle>
            <a:lvl1pPr marL="0" indent="0" algn="ctr">
              <a:buNone/>
              <a:defRPr sz="1234"/>
            </a:lvl1pPr>
            <a:lvl2pPr marL="235112" indent="0" algn="ctr">
              <a:buNone/>
              <a:defRPr sz="1028"/>
            </a:lvl2pPr>
            <a:lvl3pPr marL="470225" indent="0" algn="ctr">
              <a:buNone/>
              <a:defRPr sz="926"/>
            </a:lvl3pPr>
            <a:lvl4pPr marL="705336" indent="0" algn="ctr">
              <a:buNone/>
              <a:defRPr sz="822"/>
            </a:lvl4pPr>
            <a:lvl5pPr marL="940450" indent="0" algn="ctr">
              <a:buNone/>
              <a:defRPr sz="822"/>
            </a:lvl5pPr>
            <a:lvl6pPr marL="1175562" indent="0" algn="ctr">
              <a:buNone/>
              <a:defRPr sz="822"/>
            </a:lvl6pPr>
            <a:lvl7pPr marL="1410674" indent="0" algn="ctr">
              <a:buNone/>
              <a:defRPr sz="822"/>
            </a:lvl7pPr>
            <a:lvl8pPr marL="1645786" indent="0" algn="ctr">
              <a:buNone/>
              <a:defRPr sz="822"/>
            </a:lvl8pPr>
            <a:lvl9pPr marL="1880898" indent="0" algn="ctr">
              <a:buNone/>
              <a:defRPr sz="822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7E147400-1126-4712-B122-A0143EA4A466}"/>
              </a:ext>
            </a:extLst>
          </p:cNvPr>
          <p:cNvSpPr txBox="1">
            <a:spLocks/>
          </p:cNvSpPr>
          <p:nvPr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rgbClr val="FF0000"/>
              </a:solidFill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8962A767-6ABF-47EA-8DC2-74C311E2004A}"/>
              </a:ext>
            </a:extLst>
          </p:cNvPr>
          <p:cNvSpPr txBox="1">
            <a:spLocks/>
          </p:cNvSpPr>
          <p:nvPr/>
        </p:nvSpPr>
        <p:spPr>
          <a:xfrm>
            <a:off x="570386" y="6528483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chemeClr val="tx1"/>
              </a:solidFill>
            </a:endParaRPr>
          </a:p>
          <a:p>
            <a:r>
              <a:rPr lang="en-US" sz="468" i="1"/>
              <a:t>CONFIDENTIAL – FOR INTERNAL DISCUSSION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4ECCBF-16A4-45DC-BEAC-72249DA22B67}"/>
              </a:ext>
            </a:extLst>
          </p:cNvPr>
          <p:cNvSpPr/>
          <p:nvPr userDrawn="1"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73F8EC-D7AC-44FE-9306-C2A267D9E399}"/>
              </a:ext>
            </a:extLst>
          </p:cNvPr>
          <p:cNvSpPr/>
          <p:nvPr userDrawn="1"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BE9E1A-64F6-45DB-8F8A-4598BA9C5F88}"/>
              </a:ext>
            </a:extLst>
          </p:cNvPr>
          <p:cNvSpPr/>
          <p:nvPr userDrawn="1"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F58EE555-AC6A-4DC0-8F6A-61921B050CF5}"/>
              </a:ext>
            </a:extLst>
          </p:cNvPr>
          <p:cNvSpPr txBox="1">
            <a:spLocks/>
          </p:cNvSpPr>
          <p:nvPr userDrawn="1"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58732" tIns="29366" rIns="58732" bIns="29366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46055"/>
            <a:endParaRPr lang="en-US" sz="642">
              <a:solidFill>
                <a:srgbClr val="FF0000"/>
              </a:solidFill>
            </a:endParaRP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C1F45939-B40D-4D22-8104-18667206E34C}"/>
              </a:ext>
            </a:extLst>
          </p:cNvPr>
          <p:cNvSpPr txBox="1">
            <a:spLocks/>
          </p:cNvSpPr>
          <p:nvPr userDrawn="1"/>
        </p:nvSpPr>
        <p:spPr>
          <a:xfrm>
            <a:off x="7789689" y="6505215"/>
            <a:ext cx="5417244" cy="273697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87561"/>
            <a:endParaRPr lang="en-US" sz="882">
              <a:solidFill>
                <a:schemeClr val="tx1"/>
              </a:solidFill>
            </a:endParaRPr>
          </a:p>
          <a:p>
            <a:pPr marL="0" marR="0" lvl="0" indent="0" algn="ctr" defTabSz="8875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</p:spTree>
    <p:extLst>
      <p:ext uri="{BB962C8B-B14F-4D97-AF65-F5344CB8AC3E}">
        <p14:creationId xmlns:p14="http://schemas.microsoft.com/office/powerpoint/2010/main" val="157372190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5791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83628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2222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6282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in S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DBF3A75-D239-477B-9563-A496B2CF80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50" t="999" r="50" b="14626"/>
          <a:stretch/>
        </p:blipFill>
        <p:spPr>
          <a:xfrm>
            <a:off x="-1" y="0"/>
            <a:ext cx="12185907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57E5585-4870-401B-81A1-91C85D357AAA}"/>
              </a:ext>
            </a:extLst>
          </p:cNvPr>
          <p:cNvSpPr/>
          <p:nvPr userDrawn="1"/>
        </p:nvSpPr>
        <p:spPr>
          <a:xfrm>
            <a:off x="0" y="0"/>
            <a:ext cx="12215151" cy="6858000"/>
          </a:xfrm>
          <a:prstGeom prst="rect">
            <a:avLst/>
          </a:prstGeom>
          <a:solidFill>
            <a:srgbClr val="2D2B2B">
              <a:alpha val="5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858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- black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27202" y="152400"/>
            <a:ext cx="9652000" cy="990600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42754" tIns="21377" rIns="42754" bIns="21377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618" smtClean="0"/>
              <a:pPr/>
              <a:t>‹#›</a:t>
            </a:fld>
            <a:endParaRPr lang="en-US" sz="618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861A579-2BFD-4FFA-AAC6-C8331ABFBB1F}"/>
              </a:ext>
            </a:extLst>
          </p:cNvPr>
          <p:cNvSpPr txBox="1">
            <a:spLocks/>
          </p:cNvSpPr>
          <p:nvPr userDrawn="1"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58732" tIns="29366" rIns="58732" bIns="29366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848" smtClean="0"/>
              <a:pPr/>
              <a:t>‹#›</a:t>
            </a:fld>
            <a:endParaRPr lang="en-US" sz="848"/>
          </a:p>
        </p:txBody>
      </p:sp>
    </p:spTree>
    <p:extLst>
      <p:ext uri="{BB962C8B-B14F-4D97-AF65-F5344CB8AC3E}">
        <p14:creationId xmlns:p14="http://schemas.microsoft.com/office/powerpoint/2010/main" val="36425621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56903"/>
            <a:ext cx="10363200" cy="2387600"/>
          </a:xfrm>
        </p:spPr>
        <p:txBody>
          <a:bodyPr anchor="b"/>
          <a:lstStyle>
            <a:lvl1pPr algn="ctr">
              <a:defRPr sz="1440" b="1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36575"/>
            <a:ext cx="9144000" cy="1655762"/>
          </a:xfrm>
        </p:spPr>
        <p:txBody>
          <a:bodyPr/>
          <a:lstStyle>
            <a:lvl1pPr marL="0" indent="0" algn="ctr">
              <a:buNone/>
              <a:defRPr sz="1234"/>
            </a:lvl1pPr>
            <a:lvl2pPr marL="235112" indent="0" algn="ctr">
              <a:buNone/>
              <a:defRPr sz="1028"/>
            </a:lvl2pPr>
            <a:lvl3pPr marL="470225" indent="0" algn="ctr">
              <a:buNone/>
              <a:defRPr sz="926"/>
            </a:lvl3pPr>
            <a:lvl4pPr marL="705336" indent="0" algn="ctr">
              <a:buNone/>
              <a:defRPr sz="822"/>
            </a:lvl4pPr>
            <a:lvl5pPr marL="940450" indent="0" algn="ctr">
              <a:buNone/>
              <a:defRPr sz="822"/>
            </a:lvl5pPr>
            <a:lvl6pPr marL="1175562" indent="0" algn="ctr">
              <a:buNone/>
              <a:defRPr sz="822"/>
            </a:lvl6pPr>
            <a:lvl7pPr marL="1410674" indent="0" algn="ctr">
              <a:buNone/>
              <a:defRPr sz="822"/>
            </a:lvl7pPr>
            <a:lvl8pPr marL="1645786" indent="0" algn="ctr">
              <a:buNone/>
              <a:defRPr sz="822"/>
            </a:lvl8pPr>
            <a:lvl9pPr marL="1880898" indent="0" algn="ctr">
              <a:buNone/>
              <a:defRPr sz="822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7E147400-1126-4712-B122-A0143EA4A466}"/>
              </a:ext>
            </a:extLst>
          </p:cNvPr>
          <p:cNvSpPr txBox="1">
            <a:spLocks/>
          </p:cNvSpPr>
          <p:nvPr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rgbClr val="FF0000"/>
              </a:solidFill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8962A767-6ABF-47EA-8DC2-74C311E2004A}"/>
              </a:ext>
            </a:extLst>
          </p:cNvPr>
          <p:cNvSpPr txBox="1">
            <a:spLocks/>
          </p:cNvSpPr>
          <p:nvPr/>
        </p:nvSpPr>
        <p:spPr>
          <a:xfrm>
            <a:off x="570386" y="6528483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chemeClr val="tx1"/>
              </a:solidFill>
            </a:endParaRPr>
          </a:p>
          <a:p>
            <a:r>
              <a:rPr lang="en-US" sz="468" i="1"/>
              <a:t>CONFIDENTIAL – FOR INTERNAL DISCUSSION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4ECCBF-16A4-45DC-BEAC-72249DA22B67}"/>
              </a:ext>
            </a:extLst>
          </p:cNvPr>
          <p:cNvSpPr/>
          <p:nvPr userDrawn="1"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73F8EC-D7AC-44FE-9306-C2A267D9E399}"/>
              </a:ext>
            </a:extLst>
          </p:cNvPr>
          <p:cNvSpPr/>
          <p:nvPr userDrawn="1"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BE9E1A-64F6-45DB-8F8A-4598BA9C5F88}"/>
              </a:ext>
            </a:extLst>
          </p:cNvPr>
          <p:cNvSpPr/>
          <p:nvPr userDrawn="1"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F58EE555-AC6A-4DC0-8F6A-61921B050CF5}"/>
              </a:ext>
            </a:extLst>
          </p:cNvPr>
          <p:cNvSpPr txBox="1">
            <a:spLocks/>
          </p:cNvSpPr>
          <p:nvPr userDrawn="1"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58732" tIns="29366" rIns="58732" bIns="29366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46055"/>
            <a:endParaRPr lang="en-US" sz="642">
              <a:solidFill>
                <a:srgbClr val="FF0000"/>
              </a:solidFill>
            </a:endParaRP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C1F45939-B40D-4D22-8104-18667206E34C}"/>
              </a:ext>
            </a:extLst>
          </p:cNvPr>
          <p:cNvSpPr txBox="1">
            <a:spLocks/>
          </p:cNvSpPr>
          <p:nvPr userDrawn="1"/>
        </p:nvSpPr>
        <p:spPr>
          <a:xfrm>
            <a:off x="7789689" y="6505215"/>
            <a:ext cx="5417244" cy="273697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87561"/>
            <a:endParaRPr lang="en-US" sz="882">
              <a:solidFill>
                <a:schemeClr val="tx1"/>
              </a:solidFill>
            </a:endParaRPr>
          </a:p>
          <a:p>
            <a:pPr marL="0" marR="0" lvl="0" indent="0" algn="ctr" defTabSz="8875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</p:spTree>
    <p:extLst>
      <p:ext uri="{BB962C8B-B14F-4D97-AF65-F5344CB8AC3E}">
        <p14:creationId xmlns:p14="http://schemas.microsoft.com/office/powerpoint/2010/main" val="4237638821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0845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325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26276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02797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- black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27202" y="152400"/>
            <a:ext cx="9652000" cy="990600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42754" tIns="21377" rIns="42754" bIns="21377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618" smtClean="0"/>
              <a:pPr/>
              <a:t>‹#›</a:t>
            </a:fld>
            <a:endParaRPr lang="en-US" sz="618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861A579-2BFD-4FFA-AAC6-C8331ABFBB1F}"/>
              </a:ext>
            </a:extLst>
          </p:cNvPr>
          <p:cNvSpPr txBox="1">
            <a:spLocks/>
          </p:cNvSpPr>
          <p:nvPr userDrawn="1"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58732" tIns="29366" rIns="58732" bIns="29366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848" smtClean="0"/>
              <a:pPr/>
              <a:t>‹#›</a:t>
            </a:fld>
            <a:endParaRPr lang="en-US" sz="848"/>
          </a:p>
        </p:txBody>
      </p:sp>
    </p:spTree>
    <p:extLst>
      <p:ext uri="{BB962C8B-B14F-4D97-AF65-F5344CB8AC3E}">
        <p14:creationId xmlns:p14="http://schemas.microsoft.com/office/powerpoint/2010/main" val="1625360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79306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56903"/>
            <a:ext cx="10363200" cy="2387600"/>
          </a:xfrm>
        </p:spPr>
        <p:txBody>
          <a:bodyPr anchor="b"/>
          <a:lstStyle>
            <a:lvl1pPr algn="ctr">
              <a:defRPr sz="1440" b="1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36575"/>
            <a:ext cx="9144000" cy="1655762"/>
          </a:xfrm>
        </p:spPr>
        <p:txBody>
          <a:bodyPr/>
          <a:lstStyle>
            <a:lvl1pPr marL="0" indent="0" algn="ctr">
              <a:buNone/>
              <a:defRPr sz="1234"/>
            </a:lvl1pPr>
            <a:lvl2pPr marL="235112" indent="0" algn="ctr">
              <a:buNone/>
              <a:defRPr sz="1028"/>
            </a:lvl2pPr>
            <a:lvl3pPr marL="470225" indent="0" algn="ctr">
              <a:buNone/>
              <a:defRPr sz="926"/>
            </a:lvl3pPr>
            <a:lvl4pPr marL="705336" indent="0" algn="ctr">
              <a:buNone/>
              <a:defRPr sz="822"/>
            </a:lvl4pPr>
            <a:lvl5pPr marL="940450" indent="0" algn="ctr">
              <a:buNone/>
              <a:defRPr sz="822"/>
            </a:lvl5pPr>
            <a:lvl6pPr marL="1175562" indent="0" algn="ctr">
              <a:buNone/>
              <a:defRPr sz="822"/>
            </a:lvl6pPr>
            <a:lvl7pPr marL="1410674" indent="0" algn="ctr">
              <a:buNone/>
              <a:defRPr sz="822"/>
            </a:lvl7pPr>
            <a:lvl8pPr marL="1645786" indent="0" algn="ctr">
              <a:buNone/>
              <a:defRPr sz="822"/>
            </a:lvl8pPr>
            <a:lvl9pPr marL="1880898" indent="0" algn="ctr">
              <a:buNone/>
              <a:defRPr sz="822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7E147400-1126-4712-B122-A0143EA4A466}"/>
              </a:ext>
            </a:extLst>
          </p:cNvPr>
          <p:cNvSpPr txBox="1">
            <a:spLocks/>
          </p:cNvSpPr>
          <p:nvPr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rgbClr val="FF0000"/>
              </a:solidFill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8962A767-6ABF-47EA-8DC2-74C311E2004A}"/>
              </a:ext>
            </a:extLst>
          </p:cNvPr>
          <p:cNvSpPr txBox="1">
            <a:spLocks/>
          </p:cNvSpPr>
          <p:nvPr/>
        </p:nvSpPr>
        <p:spPr>
          <a:xfrm>
            <a:off x="570386" y="6528483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chemeClr val="tx1"/>
              </a:solidFill>
            </a:endParaRPr>
          </a:p>
          <a:p>
            <a:r>
              <a:rPr lang="en-US" sz="468" i="1"/>
              <a:t>CONFIDENTIAL – FOR INTERNAL DISCUSSION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73F8EC-D7AC-44FE-9306-C2A267D9E399}"/>
              </a:ext>
            </a:extLst>
          </p:cNvPr>
          <p:cNvSpPr/>
          <p:nvPr userDrawn="1"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BE9E1A-64F6-45DB-8F8A-4598BA9C5F88}"/>
              </a:ext>
            </a:extLst>
          </p:cNvPr>
          <p:cNvSpPr/>
          <p:nvPr userDrawn="1"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F58EE555-AC6A-4DC0-8F6A-61921B050CF5}"/>
              </a:ext>
            </a:extLst>
          </p:cNvPr>
          <p:cNvSpPr txBox="1">
            <a:spLocks/>
          </p:cNvSpPr>
          <p:nvPr userDrawn="1"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58732" tIns="29366" rIns="58732" bIns="29366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46055"/>
            <a:endParaRPr lang="en-US" sz="642">
              <a:solidFill>
                <a:srgbClr val="FF0000"/>
              </a:solidFill>
            </a:endParaRP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C1F45939-B40D-4D22-8104-18667206E34C}"/>
              </a:ext>
            </a:extLst>
          </p:cNvPr>
          <p:cNvSpPr txBox="1">
            <a:spLocks/>
          </p:cNvSpPr>
          <p:nvPr userDrawn="1"/>
        </p:nvSpPr>
        <p:spPr>
          <a:xfrm>
            <a:off x="7789689" y="6505215"/>
            <a:ext cx="5417244" cy="273697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87561"/>
            <a:endParaRPr lang="en-US" sz="882">
              <a:solidFill>
                <a:schemeClr val="tx1"/>
              </a:solidFill>
            </a:endParaRPr>
          </a:p>
          <a:p>
            <a:pPr marL="0" marR="0" lvl="0" indent="0" algn="ctr" defTabSz="8875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</p:spTree>
    <p:extLst>
      <p:ext uri="{BB962C8B-B14F-4D97-AF65-F5344CB8AC3E}">
        <p14:creationId xmlns:p14="http://schemas.microsoft.com/office/powerpoint/2010/main" val="3119142144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31055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0229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Folded Corner 1">
            <a:extLst>
              <a:ext uri="{FF2B5EF4-FFF2-40B4-BE49-F238E27FC236}">
                <a16:creationId xmlns:a16="http://schemas.microsoft.com/office/drawing/2014/main" id="{8FD03DFD-A46B-4CE4-A135-95C4406646D6}"/>
              </a:ext>
            </a:extLst>
          </p:cNvPr>
          <p:cNvSpPr/>
          <p:nvPr userDrawn="1"/>
        </p:nvSpPr>
        <p:spPr>
          <a:xfrm>
            <a:off x="421755" y="2493648"/>
            <a:ext cx="1130215" cy="1108480"/>
          </a:xfrm>
          <a:prstGeom prst="foldedCorner">
            <a:avLst/>
          </a:prstGeom>
          <a:solidFill>
            <a:srgbClr val="00A5D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Folded Corner 2">
            <a:extLst>
              <a:ext uri="{FF2B5EF4-FFF2-40B4-BE49-F238E27FC236}">
                <a16:creationId xmlns:a16="http://schemas.microsoft.com/office/drawing/2014/main" id="{2B62D6F9-1FE8-4838-B1C7-549A6C1FC74B}"/>
              </a:ext>
            </a:extLst>
          </p:cNvPr>
          <p:cNvSpPr/>
          <p:nvPr userDrawn="1"/>
        </p:nvSpPr>
        <p:spPr>
          <a:xfrm>
            <a:off x="2028191" y="2493648"/>
            <a:ext cx="1130215" cy="1108480"/>
          </a:xfrm>
          <a:prstGeom prst="foldedCorner">
            <a:avLst/>
          </a:prstGeom>
          <a:solidFill>
            <a:srgbClr val="FBBB3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Folded Corner 3">
            <a:extLst>
              <a:ext uri="{FF2B5EF4-FFF2-40B4-BE49-F238E27FC236}">
                <a16:creationId xmlns:a16="http://schemas.microsoft.com/office/drawing/2014/main" id="{3B13C50F-3749-4FA9-81C2-0AAA7808828E}"/>
              </a:ext>
            </a:extLst>
          </p:cNvPr>
          <p:cNvSpPr/>
          <p:nvPr userDrawn="1"/>
        </p:nvSpPr>
        <p:spPr>
          <a:xfrm>
            <a:off x="4965785" y="2493648"/>
            <a:ext cx="1130215" cy="1108480"/>
          </a:xfrm>
          <a:prstGeom prst="foldedCorner">
            <a:avLst/>
          </a:prstGeom>
          <a:solidFill>
            <a:srgbClr val="0051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Folded Corner 4">
            <a:extLst>
              <a:ext uri="{FF2B5EF4-FFF2-40B4-BE49-F238E27FC236}">
                <a16:creationId xmlns:a16="http://schemas.microsoft.com/office/drawing/2014/main" id="{9A24AC7E-A945-4949-8BB3-75726DD1D291}"/>
              </a:ext>
            </a:extLst>
          </p:cNvPr>
          <p:cNvSpPr/>
          <p:nvPr userDrawn="1"/>
        </p:nvSpPr>
        <p:spPr>
          <a:xfrm>
            <a:off x="6572221" y="2493648"/>
            <a:ext cx="1130215" cy="1108480"/>
          </a:xfrm>
          <a:prstGeom prst="foldedCorner">
            <a:avLst/>
          </a:prstGeom>
          <a:solidFill>
            <a:srgbClr val="4D48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Folded Corner 5">
            <a:extLst>
              <a:ext uri="{FF2B5EF4-FFF2-40B4-BE49-F238E27FC236}">
                <a16:creationId xmlns:a16="http://schemas.microsoft.com/office/drawing/2014/main" id="{E5563E0A-C421-43FD-AA60-77956719536D}"/>
              </a:ext>
            </a:extLst>
          </p:cNvPr>
          <p:cNvSpPr/>
          <p:nvPr userDrawn="1"/>
        </p:nvSpPr>
        <p:spPr>
          <a:xfrm>
            <a:off x="9785091" y="2493648"/>
            <a:ext cx="1130215" cy="1108480"/>
          </a:xfrm>
          <a:prstGeom prst="foldedCorner">
            <a:avLst/>
          </a:prstGeom>
          <a:solidFill>
            <a:srgbClr val="0420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Folded Corner 6">
            <a:extLst>
              <a:ext uri="{FF2B5EF4-FFF2-40B4-BE49-F238E27FC236}">
                <a16:creationId xmlns:a16="http://schemas.microsoft.com/office/drawing/2014/main" id="{2D4DD684-DBB7-4807-9128-466CE47B6C40}"/>
              </a:ext>
            </a:extLst>
          </p:cNvPr>
          <p:cNvSpPr/>
          <p:nvPr userDrawn="1"/>
        </p:nvSpPr>
        <p:spPr>
          <a:xfrm>
            <a:off x="8178657" y="2493648"/>
            <a:ext cx="1130215" cy="1108480"/>
          </a:xfrm>
          <a:prstGeom prst="foldedCorner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6">
            <a:extLst>
              <a:ext uri="{FF2B5EF4-FFF2-40B4-BE49-F238E27FC236}">
                <a16:creationId xmlns:a16="http://schemas.microsoft.com/office/drawing/2014/main" id="{062CA2E9-C8F1-4457-BCE2-D351F335C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904" y="332076"/>
            <a:ext cx="11472545" cy="776139"/>
          </a:xfrm>
        </p:spPr>
        <p:txBody>
          <a:bodyPr/>
          <a:lstStyle/>
          <a:p>
            <a:r>
              <a:rPr lang="en-US"/>
              <a:t>color palette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E59850-5D8A-4C89-AB63-CB01AE97CE17}"/>
              </a:ext>
            </a:extLst>
          </p:cNvPr>
          <p:cNvSpPr/>
          <p:nvPr userDrawn="1"/>
        </p:nvSpPr>
        <p:spPr>
          <a:xfrm>
            <a:off x="965912" y="2007204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Primary Color</a:t>
            </a:r>
            <a:endParaRPr lang="en-IN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B85CD7-B03C-4FDC-9C15-5ED7772EF1D5}"/>
              </a:ext>
            </a:extLst>
          </p:cNvPr>
          <p:cNvSpPr/>
          <p:nvPr userDrawn="1"/>
        </p:nvSpPr>
        <p:spPr>
          <a:xfrm>
            <a:off x="7148455" y="2007204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Secondary Color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486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6942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06418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- black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27202" y="152400"/>
            <a:ext cx="9652000" cy="990600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42754" tIns="21377" rIns="42754" bIns="21377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618" smtClean="0"/>
              <a:pPr/>
              <a:t>‹#›</a:t>
            </a:fld>
            <a:endParaRPr lang="en-US" sz="618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861A579-2BFD-4FFA-AAC6-C8331ABFBB1F}"/>
              </a:ext>
            </a:extLst>
          </p:cNvPr>
          <p:cNvSpPr txBox="1">
            <a:spLocks/>
          </p:cNvSpPr>
          <p:nvPr userDrawn="1"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58732" tIns="29366" rIns="58732" bIns="29366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848" smtClean="0"/>
              <a:pPr/>
              <a:t>‹#›</a:t>
            </a:fld>
            <a:endParaRPr lang="en-US" sz="848"/>
          </a:p>
        </p:txBody>
      </p:sp>
    </p:spTree>
    <p:extLst>
      <p:ext uri="{BB962C8B-B14F-4D97-AF65-F5344CB8AC3E}">
        <p14:creationId xmlns:p14="http://schemas.microsoft.com/office/powerpoint/2010/main" val="14605109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56903"/>
            <a:ext cx="10363200" cy="2387600"/>
          </a:xfrm>
        </p:spPr>
        <p:txBody>
          <a:bodyPr anchor="b"/>
          <a:lstStyle>
            <a:lvl1pPr algn="ctr">
              <a:defRPr sz="1440" b="1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36575"/>
            <a:ext cx="9144000" cy="1655762"/>
          </a:xfrm>
        </p:spPr>
        <p:txBody>
          <a:bodyPr/>
          <a:lstStyle>
            <a:lvl1pPr marL="0" indent="0" algn="ctr">
              <a:buNone/>
              <a:defRPr sz="1234"/>
            </a:lvl1pPr>
            <a:lvl2pPr marL="235117" indent="0" algn="ctr">
              <a:buNone/>
              <a:defRPr sz="1028"/>
            </a:lvl2pPr>
            <a:lvl3pPr marL="470236" indent="0" algn="ctr">
              <a:buNone/>
              <a:defRPr sz="926"/>
            </a:lvl3pPr>
            <a:lvl4pPr marL="705353" indent="0" algn="ctr">
              <a:buNone/>
              <a:defRPr sz="822"/>
            </a:lvl4pPr>
            <a:lvl5pPr marL="940473" indent="0" algn="ctr">
              <a:buNone/>
              <a:defRPr sz="822"/>
            </a:lvl5pPr>
            <a:lvl6pPr marL="1175590" indent="0" algn="ctr">
              <a:buNone/>
              <a:defRPr sz="822"/>
            </a:lvl6pPr>
            <a:lvl7pPr marL="1410708" indent="0" algn="ctr">
              <a:buNone/>
              <a:defRPr sz="822"/>
            </a:lvl7pPr>
            <a:lvl8pPr marL="1645825" indent="0" algn="ctr">
              <a:buNone/>
              <a:defRPr sz="822"/>
            </a:lvl8pPr>
            <a:lvl9pPr marL="1880943" indent="0" algn="ctr">
              <a:buNone/>
              <a:defRPr sz="822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7E147400-1126-4712-B122-A0143EA4A466}"/>
              </a:ext>
            </a:extLst>
          </p:cNvPr>
          <p:cNvSpPr txBox="1">
            <a:spLocks/>
          </p:cNvSpPr>
          <p:nvPr/>
        </p:nvSpPr>
        <p:spPr>
          <a:xfrm>
            <a:off x="523395" y="6474156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36"/>
            <a:endParaRPr lang="en-US" sz="468">
              <a:solidFill>
                <a:srgbClr val="FF0000"/>
              </a:solidFill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8962A767-6ABF-47EA-8DC2-74C311E2004A}"/>
              </a:ext>
            </a:extLst>
          </p:cNvPr>
          <p:cNvSpPr txBox="1">
            <a:spLocks/>
          </p:cNvSpPr>
          <p:nvPr/>
        </p:nvSpPr>
        <p:spPr>
          <a:xfrm>
            <a:off x="570386" y="6528483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36"/>
            <a:endParaRPr lang="en-US" sz="468">
              <a:solidFill>
                <a:schemeClr val="tx1"/>
              </a:solidFill>
            </a:endParaRPr>
          </a:p>
          <a:p>
            <a:r>
              <a:rPr lang="en-US" sz="468" i="1"/>
              <a:t>CONFIDENTIAL – FOR INTERNAL DISCUSSION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4ECCBF-16A4-45DC-BEAC-72249DA22B67}"/>
              </a:ext>
            </a:extLst>
          </p:cNvPr>
          <p:cNvSpPr/>
          <p:nvPr userDrawn="1"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73F8EC-D7AC-44FE-9306-C2A267D9E399}"/>
              </a:ext>
            </a:extLst>
          </p:cNvPr>
          <p:cNvSpPr/>
          <p:nvPr userDrawn="1"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BE9E1A-64F6-45DB-8F8A-4598BA9C5F88}"/>
              </a:ext>
            </a:extLst>
          </p:cNvPr>
          <p:cNvSpPr/>
          <p:nvPr userDrawn="1"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F58EE555-AC6A-4DC0-8F6A-61921B050CF5}"/>
              </a:ext>
            </a:extLst>
          </p:cNvPr>
          <p:cNvSpPr txBox="1">
            <a:spLocks/>
          </p:cNvSpPr>
          <p:nvPr userDrawn="1"/>
        </p:nvSpPr>
        <p:spPr>
          <a:xfrm>
            <a:off x="523395" y="6474156"/>
            <a:ext cx="11051229" cy="247320"/>
          </a:xfrm>
          <a:prstGeom prst="rect">
            <a:avLst/>
          </a:prstGeom>
        </p:spPr>
        <p:txBody>
          <a:bodyPr vert="horz" lIns="58732" tIns="29366" rIns="58732" bIns="29366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46070"/>
            <a:endParaRPr lang="en-US" sz="642">
              <a:solidFill>
                <a:srgbClr val="FF0000"/>
              </a:solidFill>
            </a:endParaRP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C1F45939-B40D-4D22-8104-18667206E34C}"/>
              </a:ext>
            </a:extLst>
          </p:cNvPr>
          <p:cNvSpPr txBox="1">
            <a:spLocks/>
          </p:cNvSpPr>
          <p:nvPr userDrawn="1"/>
        </p:nvSpPr>
        <p:spPr>
          <a:xfrm>
            <a:off x="7789689" y="6505216"/>
            <a:ext cx="5417244" cy="273697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87582"/>
            <a:endParaRPr lang="en-US" sz="882">
              <a:solidFill>
                <a:schemeClr val="tx1"/>
              </a:solidFill>
            </a:endParaRPr>
          </a:p>
          <a:p>
            <a:pPr marL="0" marR="0" lvl="0" indent="0" algn="ctr" defTabSz="8875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</p:spTree>
    <p:extLst>
      <p:ext uri="{BB962C8B-B14F-4D97-AF65-F5344CB8AC3E}">
        <p14:creationId xmlns:p14="http://schemas.microsoft.com/office/powerpoint/2010/main" val="3687819705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84416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70449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80095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81493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- black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27203" y="152400"/>
            <a:ext cx="9652000" cy="990600"/>
          </a:xfrm>
        </p:spPr>
        <p:txBody>
          <a:bodyPr/>
          <a:lstStyle>
            <a:lvl1pPr algn="l"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42754" tIns="21377" rIns="42754" bIns="21377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618" smtClean="0"/>
              <a:pPr/>
              <a:t>‹#›</a:t>
            </a:fld>
            <a:endParaRPr lang="en-US" sz="618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861A579-2BFD-4FFA-AAC6-C8331ABFBB1F}"/>
              </a:ext>
            </a:extLst>
          </p:cNvPr>
          <p:cNvSpPr txBox="1">
            <a:spLocks/>
          </p:cNvSpPr>
          <p:nvPr userDrawn="1"/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 vert="horz" lIns="58732" tIns="29366" rIns="58732" bIns="29366" rtlCol="0" anchor="ctr"/>
          <a:lstStyle>
            <a:defPPr>
              <a:defRPr lang="en-US"/>
            </a:defPPr>
            <a:lvl1pPr marL="0" algn="r" defTabSz="1018824" rtl="0" eaLnBrk="1" latinLnBrk="0" hangingPunct="1">
              <a:defRPr sz="13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 sz="848" smtClean="0"/>
              <a:pPr/>
              <a:t>‹#›</a:t>
            </a:fld>
            <a:endParaRPr lang="en-US" sz="848"/>
          </a:p>
        </p:txBody>
      </p:sp>
    </p:spTree>
    <p:extLst>
      <p:ext uri="{BB962C8B-B14F-4D97-AF65-F5344CB8AC3E}">
        <p14:creationId xmlns:p14="http://schemas.microsoft.com/office/powerpoint/2010/main" val="3910306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head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016" y="2267211"/>
            <a:ext cx="9900784" cy="3770333"/>
          </a:xfr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Font typeface="Calibri" panose="020F0502020204030204" pitchFamily="34" charset="0"/>
              <a:buChar char="̶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97F73F1-B8F7-4BB3-88D4-170B4A6BC643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B56432-4C90-4F05-B8D0-B4F6788E1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686062-30CF-4E3B-9C9A-884EA8FAA2C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453017" y="1022881"/>
            <a:ext cx="9900783" cy="1068967"/>
          </a:xfrm>
        </p:spPr>
        <p:txBody>
          <a:bodyPr anchor="ctr">
            <a:normAutofit/>
          </a:bodyPr>
          <a:lstStyle>
            <a:lvl1pPr marL="0" indent="0" algn="l" defTabSz="4572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3000" b="1" kern="1200" dirty="0" smtClean="0">
                <a:solidFill>
                  <a:srgbClr val="EEA42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570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83A75-358E-4C53-BCD7-487EECEE4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A99382-BCFD-4D95-8ADA-144EF9FBAE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5B43A-3203-4708-A70F-443BFAAE7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CC60-330C-4AB3-9B74-C4C196464B0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A646F-C850-4B8A-BCAD-633ABCDC1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8E1DA-BFC3-47AF-8034-B3EF20D39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A02FA-0276-4103-99CF-2FDE3D64CF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58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56903"/>
            <a:ext cx="10363200" cy="2387600"/>
          </a:xfrm>
        </p:spPr>
        <p:txBody>
          <a:bodyPr anchor="b"/>
          <a:lstStyle>
            <a:lvl1pPr algn="ctr">
              <a:defRPr sz="1440" b="1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36575"/>
            <a:ext cx="9144000" cy="1655762"/>
          </a:xfrm>
        </p:spPr>
        <p:txBody>
          <a:bodyPr/>
          <a:lstStyle>
            <a:lvl1pPr marL="0" indent="0" algn="ctr">
              <a:buNone/>
              <a:defRPr sz="1234"/>
            </a:lvl1pPr>
            <a:lvl2pPr marL="235112" indent="0" algn="ctr">
              <a:buNone/>
              <a:defRPr sz="1028"/>
            </a:lvl2pPr>
            <a:lvl3pPr marL="470225" indent="0" algn="ctr">
              <a:buNone/>
              <a:defRPr sz="926"/>
            </a:lvl3pPr>
            <a:lvl4pPr marL="705336" indent="0" algn="ctr">
              <a:buNone/>
              <a:defRPr sz="822"/>
            </a:lvl4pPr>
            <a:lvl5pPr marL="940450" indent="0" algn="ctr">
              <a:buNone/>
              <a:defRPr sz="822"/>
            </a:lvl5pPr>
            <a:lvl6pPr marL="1175562" indent="0" algn="ctr">
              <a:buNone/>
              <a:defRPr sz="822"/>
            </a:lvl6pPr>
            <a:lvl7pPr marL="1410674" indent="0" algn="ctr">
              <a:buNone/>
              <a:defRPr sz="822"/>
            </a:lvl7pPr>
            <a:lvl8pPr marL="1645786" indent="0" algn="ctr">
              <a:buNone/>
              <a:defRPr sz="822"/>
            </a:lvl8pPr>
            <a:lvl9pPr marL="1880898" indent="0" algn="ctr">
              <a:buNone/>
              <a:defRPr sz="822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7E147400-1126-4712-B122-A0143EA4A466}"/>
              </a:ext>
            </a:extLst>
          </p:cNvPr>
          <p:cNvSpPr txBox="1">
            <a:spLocks/>
          </p:cNvSpPr>
          <p:nvPr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rgbClr val="FF0000"/>
              </a:solidFill>
            </a:endParaRPr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8962A767-6ABF-47EA-8DC2-74C311E2004A}"/>
              </a:ext>
            </a:extLst>
          </p:cNvPr>
          <p:cNvSpPr txBox="1">
            <a:spLocks/>
          </p:cNvSpPr>
          <p:nvPr/>
        </p:nvSpPr>
        <p:spPr>
          <a:xfrm>
            <a:off x="570386" y="6528483"/>
            <a:ext cx="11051229" cy="247320"/>
          </a:xfrm>
          <a:prstGeom prst="rect">
            <a:avLst/>
          </a:prstGeom>
        </p:spPr>
        <p:txBody>
          <a:bodyPr vert="horz" lIns="42754" tIns="21377" rIns="42754" bIns="21377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70225"/>
            <a:endParaRPr lang="en-US" sz="468">
              <a:solidFill>
                <a:schemeClr val="tx1"/>
              </a:solidFill>
            </a:endParaRPr>
          </a:p>
          <a:p>
            <a:r>
              <a:rPr lang="en-US" sz="468" i="1"/>
              <a:t>CONFIDENTIAL – FOR INTERNAL DISCUSSION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4ECCBF-16A4-45DC-BEAC-72249DA22B67}"/>
              </a:ext>
            </a:extLst>
          </p:cNvPr>
          <p:cNvSpPr/>
          <p:nvPr userDrawn="1"/>
        </p:nvSpPr>
        <p:spPr>
          <a:xfrm>
            <a:off x="0" y="5754092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73F8EC-D7AC-44FE-9306-C2A267D9E399}"/>
              </a:ext>
            </a:extLst>
          </p:cNvPr>
          <p:cNvSpPr/>
          <p:nvPr userDrawn="1"/>
        </p:nvSpPr>
        <p:spPr>
          <a:xfrm>
            <a:off x="0" y="0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BE9E1A-64F6-45DB-8F8A-4598BA9C5F88}"/>
              </a:ext>
            </a:extLst>
          </p:cNvPr>
          <p:cNvSpPr/>
          <p:nvPr userDrawn="1"/>
        </p:nvSpPr>
        <p:spPr>
          <a:xfrm>
            <a:off x="0" y="5910709"/>
            <a:ext cx="12192000" cy="973668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413"/>
          </a:p>
        </p:txBody>
      </p:sp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F58EE555-AC6A-4DC0-8F6A-61921B050CF5}"/>
              </a:ext>
            </a:extLst>
          </p:cNvPr>
          <p:cNvSpPr txBox="1">
            <a:spLocks/>
          </p:cNvSpPr>
          <p:nvPr userDrawn="1"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58732" tIns="29366" rIns="58732" bIns="29366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46055"/>
            <a:endParaRPr lang="en-US" sz="642">
              <a:solidFill>
                <a:srgbClr val="FF0000"/>
              </a:solidFill>
            </a:endParaRPr>
          </a:p>
        </p:txBody>
      </p: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C1F45939-B40D-4D22-8104-18667206E34C}"/>
              </a:ext>
            </a:extLst>
          </p:cNvPr>
          <p:cNvSpPr txBox="1">
            <a:spLocks/>
          </p:cNvSpPr>
          <p:nvPr userDrawn="1"/>
        </p:nvSpPr>
        <p:spPr>
          <a:xfrm>
            <a:off x="7789689" y="6505215"/>
            <a:ext cx="5417244" cy="273697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87561"/>
            <a:endParaRPr lang="en-US" sz="882">
              <a:solidFill>
                <a:schemeClr val="tx1"/>
              </a:solidFill>
            </a:endParaRPr>
          </a:p>
          <a:p>
            <a:pPr marL="0" marR="0" lvl="0" indent="0" algn="ctr" defTabSz="8875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</p:spTree>
    <p:extLst>
      <p:ext uri="{BB962C8B-B14F-4D97-AF65-F5344CB8AC3E}">
        <p14:creationId xmlns:p14="http://schemas.microsoft.com/office/powerpoint/2010/main" val="352652955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69653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18232" y="6474156"/>
            <a:ext cx="648371" cy="247320"/>
          </a:xfrm>
          <a:prstGeom prst="rect">
            <a:avLst/>
          </a:prstGeom>
        </p:spPr>
        <p:txBody>
          <a:bodyPr/>
          <a:lstStyle/>
          <a:p>
            <a:fld id="{2F12EBB6-D8A3-430D-BC41-FBCBB6B36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43866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oleObject" Target="../embeddings/oleObject1.bin"/><Relationship Id="rId19" Type="http://schemas.openxmlformats.org/officeDocument/2006/relationships/image" Target="../media/image9.emf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3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13.emf"/><Relationship Id="rId5" Type="http://schemas.openxmlformats.org/officeDocument/2006/relationships/slideLayout" Target="../slideLayouts/slideLayout11.xml"/><Relationship Id="rId10" Type="http://schemas.openxmlformats.org/officeDocument/2006/relationships/oleObject" Target="../embeddings/oleObject3.bin"/><Relationship Id="rId4" Type="http://schemas.openxmlformats.org/officeDocument/2006/relationships/slideLayout" Target="../slideLayouts/slideLayout10.xml"/><Relationship Id="rId9" Type="http://schemas.openxmlformats.org/officeDocument/2006/relationships/tags" Target="../tags/tag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13.emf"/><Relationship Id="rId5" Type="http://schemas.openxmlformats.org/officeDocument/2006/relationships/slideLayout" Target="../slideLayouts/slideLayout17.xml"/><Relationship Id="rId10" Type="http://schemas.openxmlformats.org/officeDocument/2006/relationships/oleObject" Target="../embeddings/oleObject3.bin"/><Relationship Id="rId4" Type="http://schemas.openxmlformats.org/officeDocument/2006/relationships/slideLayout" Target="../slideLayouts/slideLayout16.xml"/><Relationship Id="rId9" Type="http://schemas.openxmlformats.org/officeDocument/2006/relationships/tags" Target="../tags/tag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13.emf"/><Relationship Id="rId5" Type="http://schemas.openxmlformats.org/officeDocument/2006/relationships/slideLayout" Target="../slideLayouts/slideLayout23.xml"/><Relationship Id="rId10" Type="http://schemas.openxmlformats.org/officeDocument/2006/relationships/oleObject" Target="../embeddings/oleObject4.bin"/><Relationship Id="rId4" Type="http://schemas.openxmlformats.org/officeDocument/2006/relationships/slideLayout" Target="../slideLayouts/slideLayout22.xml"/><Relationship Id="rId9" Type="http://schemas.openxmlformats.org/officeDocument/2006/relationships/tags" Target="../tags/tag1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13.emf"/><Relationship Id="rId5" Type="http://schemas.openxmlformats.org/officeDocument/2006/relationships/slideLayout" Target="../slideLayouts/slideLayout29.xml"/><Relationship Id="rId10" Type="http://schemas.openxmlformats.org/officeDocument/2006/relationships/oleObject" Target="../embeddings/oleObject3.bin"/><Relationship Id="rId4" Type="http://schemas.openxmlformats.org/officeDocument/2006/relationships/slideLayout" Target="../slideLayouts/slideLayout28.xml"/><Relationship Id="rId9" Type="http://schemas.openxmlformats.org/officeDocument/2006/relationships/tags" Target="../tags/tag1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slideLayout" Target="../slideLayouts/slideLayout33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image" Target="../media/image13.emf"/><Relationship Id="rId5" Type="http://schemas.openxmlformats.org/officeDocument/2006/relationships/slideLayout" Target="../slideLayouts/slideLayout35.xml"/><Relationship Id="rId10" Type="http://schemas.openxmlformats.org/officeDocument/2006/relationships/oleObject" Target="../embeddings/oleObject3.bin"/><Relationship Id="rId4" Type="http://schemas.openxmlformats.org/officeDocument/2006/relationships/slideLayout" Target="../slideLayouts/slideLayout34.xml"/><Relationship Id="rId9" Type="http://schemas.openxmlformats.org/officeDocument/2006/relationships/tags" Target="../tags/tag1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3" Type="http://schemas.openxmlformats.org/officeDocument/2006/relationships/slideLayout" Target="../slideLayouts/slideLayout39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image" Target="../media/image13.emf"/><Relationship Id="rId5" Type="http://schemas.openxmlformats.org/officeDocument/2006/relationships/slideLayout" Target="../slideLayouts/slideLayout41.xml"/><Relationship Id="rId10" Type="http://schemas.openxmlformats.org/officeDocument/2006/relationships/oleObject" Target="../embeddings/oleObject4.bin"/><Relationship Id="rId4" Type="http://schemas.openxmlformats.org/officeDocument/2006/relationships/slideLayout" Target="../slideLayouts/slideLayout40.xml"/><Relationship Id="rId9" Type="http://schemas.openxmlformats.org/officeDocument/2006/relationships/tags" Target="../tags/tag1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slideLayout" Target="../slideLayouts/slideLayout45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image" Target="../media/image13.emf"/><Relationship Id="rId5" Type="http://schemas.openxmlformats.org/officeDocument/2006/relationships/slideLayout" Target="../slideLayouts/slideLayout47.xml"/><Relationship Id="rId10" Type="http://schemas.openxmlformats.org/officeDocument/2006/relationships/oleObject" Target="../embeddings/oleObject3.bin"/><Relationship Id="rId4" Type="http://schemas.openxmlformats.org/officeDocument/2006/relationships/slideLayout" Target="../slideLayouts/slideLayout46.xml"/><Relationship Id="rId9" Type="http://schemas.openxmlformats.org/officeDocument/2006/relationships/tags" Target="../tags/tag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7823044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98" imgH="499" progId="TCLayout.ActiveDocument.1">
                  <p:embed/>
                </p:oleObj>
              </mc:Choice>
              <mc:Fallback>
                <p:oleObj name="think-cell Slide" r:id="rId10" imgW="498" imgH="499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438C9BF8-E003-40A2-B617-DBBD47949172}"/>
              </a:ext>
            </a:extLst>
          </p:cNvPr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200" b="0" i="0" baseline="0">
              <a:latin typeface="Arial Black" panose="020B0A04020102020204" pitchFamily="34" charset="0"/>
              <a:sym typeface="Arial Black" panose="020B0A04020102020204" pitchFamily="34" charset="0"/>
            </a:endParaRPr>
          </a:p>
        </p:txBody>
      </p:sp>
      <p:pic>
        <p:nvPicPr>
          <p:cNvPr id="10" name="Accenture_Strategy" hidden="1"/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18" y="6243522"/>
            <a:ext cx="1728810" cy="328803"/>
          </a:xfrm>
          <a:prstGeom prst="rect">
            <a:avLst/>
          </a:prstGeom>
        </p:spPr>
      </p:pic>
      <p:pic>
        <p:nvPicPr>
          <p:cNvPr id="17" name="Accenture_Operations" hidden="1"/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18" y="6249458"/>
            <a:ext cx="1972800" cy="326942"/>
          </a:xfrm>
          <a:prstGeom prst="rect">
            <a:avLst/>
          </a:prstGeom>
        </p:spPr>
      </p:pic>
      <p:pic>
        <p:nvPicPr>
          <p:cNvPr id="18" name="Accenture_Mobility" hidden="1"/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63" y="6341042"/>
            <a:ext cx="2044800" cy="362152"/>
          </a:xfrm>
          <a:prstGeom prst="rect">
            <a:avLst/>
          </a:prstGeom>
        </p:spPr>
      </p:pic>
      <p:pic>
        <p:nvPicPr>
          <p:cNvPr id="19" name="Accenture_Interactive" hidden="1"/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98" y="6341000"/>
            <a:ext cx="2041200" cy="360863"/>
          </a:xfrm>
          <a:prstGeom prst="rect">
            <a:avLst/>
          </a:prstGeom>
        </p:spPr>
      </p:pic>
      <p:pic>
        <p:nvPicPr>
          <p:cNvPr id="20" name="Accenture_Analytics" hidden="1"/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98" y="6338829"/>
            <a:ext cx="2023200" cy="362168"/>
          </a:xfrm>
          <a:prstGeom prst="rect">
            <a:avLst/>
          </a:prstGeom>
        </p:spPr>
      </p:pic>
      <p:pic>
        <p:nvPicPr>
          <p:cNvPr id="7" name="Accenture_Digital" hidden="1"/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280" y="6246019"/>
            <a:ext cx="1545637" cy="331832"/>
          </a:xfrm>
          <a:prstGeom prst="rect">
            <a:avLst/>
          </a:prstGeom>
        </p:spPr>
      </p:pic>
      <p:pic>
        <p:nvPicPr>
          <p:cNvPr id="4" name="Accenture_Consulting" hidden="1"/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99" y="6244783"/>
            <a:ext cx="1942440" cy="330692"/>
          </a:xfrm>
          <a:prstGeom prst="rect">
            <a:avLst/>
          </a:prstGeom>
        </p:spPr>
      </p:pic>
      <p:grpSp>
        <p:nvGrpSpPr>
          <p:cNvPr id="14" name="Accenture_Master" hidden="1"/>
          <p:cNvGrpSpPr/>
          <p:nvPr userDrawn="1"/>
        </p:nvGrpSpPr>
        <p:grpSpPr>
          <a:xfrm>
            <a:off x="345019" y="6249814"/>
            <a:ext cx="957526" cy="276934"/>
            <a:chOff x="476250" y="397668"/>
            <a:chExt cx="2195577" cy="635000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758865" y="397668"/>
              <a:ext cx="206059" cy="214470"/>
            </a:xfrm>
            <a:custGeom>
              <a:avLst/>
              <a:gdLst>
                <a:gd name="T0" fmla="*/ 0 w 72"/>
                <a:gd name="T1" fmla="*/ 0 h 74"/>
                <a:gd name="T2" fmla="*/ 0 w 72"/>
                <a:gd name="T3" fmla="*/ 2 h 74"/>
                <a:gd name="T4" fmla="*/ 0 w 72"/>
                <a:gd name="T5" fmla="*/ 16 h 74"/>
                <a:gd name="T6" fmla="*/ 53 w 72"/>
                <a:gd name="T7" fmla="*/ 37 h 74"/>
                <a:gd name="T8" fmla="*/ 0 w 72"/>
                <a:gd name="T9" fmla="*/ 57 h 74"/>
                <a:gd name="T10" fmla="*/ 0 w 72"/>
                <a:gd name="T11" fmla="*/ 74 h 74"/>
                <a:gd name="T12" fmla="*/ 72 w 72"/>
                <a:gd name="T13" fmla="*/ 44 h 74"/>
                <a:gd name="T14" fmla="*/ 72 w 72"/>
                <a:gd name="T15" fmla="*/ 29 h 74"/>
                <a:gd name="T16" fmla="*/ 0 w 72"/>
                <a:gd name="T1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4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46" y="34"/>
                    <a:pt x="53" y="37"/>
                  </a:cubicBezTo>
                  <a:cubicBezTo>
                    <a:pt x="46" y="40"/>
                    <a:pt x="0" y="57"/>
                    <a:pt x="0" y="5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29"/>
                    <a:pt x="72" y="29"/>
                    <a:pt x="72" y="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16" name="Accenture Black"/>
            <p:cNvPicPr>
              <a:picLocks noChangeAspect="1"/>
            </p:cNvPicPr>
            <p:nvPr userDrawn="1"/>
          </p:nvPicPr>
          <p:blipFill>
            <a:blip r:embed="rId1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250" y="641561"/>
              <a:ext cx="2195577" cy="391107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328" y="332076"/>
            <a:ext cx="11472545" cy="7761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CONTENT TITLE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BBC364-A7F1-4813-96BB-A052A1783AD8}"/>
              </a:ext>
            </a:extLst>
          </p:cNvPr>
          <p:cNvSpPr txBox="1"/>
          <p:nvPr userDrawn="1"/>
        </p:nvSpPr>
        <p:spPr>
          <a:xfrm>
            <a:off x="8587316" y="6488853"/>
            <a:ext cx="3268133" cy="28500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indent="0" algn="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5CEDFA-A6BA-4442-9084-8B31DC7F089C}" type="slidenum">
              <a:rPr lang="en-US" sz="9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marL="0" marR="0" indent="0" algn="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90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upload.wikimedia.org/wikipedia/commons/thumb/2/21/Pacific_Gas_and_Electric_Company_%28logo%29.svg/1024px-Pacific_Gas_and_Electric_Company_%28logo%29.svg.png">
            <a:extLst>
              <a:ext uri="{FF2B5EF4-FFF2-40B4-BE49-F238E27FC236}">
                <a16:creationId xmlns:a16="http://schemas.microsoft.com/office/drawing/2014/main" id="{21635FE1-F938-410C-BB53-67128B593F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2543" y="27485"/>
            <a:ext cx="692660" cy="69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C239DF9D-3281-4379-BF0D-E936E636410A}"/>
              </a:ext>
            </a:extLst>
          </p:cNvPr>
          <p:cNvSpPr/>
          <p:nvPr userDrawn="1"/>
        </p:nvSpPr>
        <p:spPr>
          <a:xfrm>
            <a:off x="345018" y="6518529"/>
            <a:ext cx="9144000" cy="27432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/>
            <a:r>
              <a:rPr lang="en-US" sz="800" i="1">
                <a:solidFill>
                  <a:schemeClr val="bg1">
                    <a:lumMod val="50000"/>
                  </a:schemeClr>
                </a:solidFill>
              </a:rPr>
              <a:t>Confidential – For Internal Discussion </a:t>
            </a:r>
          </a:p>
          <a:p>
            <a:pPr algn="l"/>
            <a:r>
              <a:rPr lang="en-US" sz="800" i="1">
                <a:solidFill>
                  <a:schemeClr val="bg1">
                    <a:lumMod val="50000"/>
                  </a:schemeClr>
                </a:solidFill>
              </a:rPr>
              <a:t>Following the wildfires in 2017 and 2018, some of the changes included in this document are contemplated as additional precautionary measures intended to further reduce future wildfire risk.</a:t>
            </a:r>
            <a:endParaRPr 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0C72A9-BF9D-AD9C-91A9-434050B56C59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93562" y="6642100"/>
            <a:ext cx="46196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 </a:t>
            </a:r>
          </a:p>
        </p:txBody>
      </p:sp>
    </p:spTree>
    <p:extLst>
      <p:ext uri="{BB962C8B-B14F-4D97-AF65-F5344CB8AC3E}">
        <p14:creationId xmlns:p14="http://schemas.microsoft.com/office/powerpoint/2010/main" val="145055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</p:sldLayoutIdLst>
  <p:hf hdr="0" dt="0"/>
  <p:txStyles>
    <p:titleStyle>
      <a:lvl1pPr algn="l" defTabSz="1734634" rtl="0" eaLnBrk="1" latinLnBrk="0" hangingPunct="1">
        <a:lnSpc>
          <a:spcPct val="80000"/>
        </a:lnSpc>
        <a:spcBef>
          <a:spcPct val="0"/>
        </a:spcBef>
        <a:buNone/>
        <a:defRPr sz="3200" b="0" i="0" kern="1200" cap="all" spc="-133" baseline="0">
          <a:solidFill>
            <a:schemeClr val="accent3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734634" rtl="0" eaLnBrk="1" latinLnBrk="0" hangingPunct="1">
        <a:lnSpc>
          <a:spcPct val="90000"/>
        </a:lnSpc>
        <a:spcBef>
          <a:spcPts val="800"/>
        </a:spcBef>
        <a:buFont typeface="Arial" charset="0"/>
        <a:buNone/>
        <a:defRPr sz="1800" b="1" i="0" kern="1200" cap="none" baseline="0">
          <a:solidFill>
            <a:schemeClr val="bg1"/>
          </a:solidFill>
          <a:latin typeface="+mn-lt"/>
          <a:ea typeface="Arial Black" charset="0"/>
          <a:cs typeface="Arial Black" charset="0"/>
        </a:defRPr>
      </a:lvl1pPr>
      <a:lvl2pPr marL="182875" indent="-182875" algn="l" defTabSz="1734634" rtl="0" eaLnBrk="1" latinLnBrk="0" hangingPunct="1">
        <a:lnSpc>
          <a:spcPct val="90000"/>
        </a:lnSpc>
        <a:spcBef>
          <a:spcPts val="800"/>
        </a:spcBef>
        <a:buFont typeface="Arial" charset="0"/>
        <a:buChar char="•"/>
        <a:defRPr sz="1800" b="1" i="0" kern="1200" cap="none" baseline="0">
          <a:solidFill>
            <a:schemeClr val="tx1"/>
          </a:solidFill>
          <a:latin typeface="+mn-lt"/>
          <a:ea typeface="Arial Black" charset="0"/>
          <a:cs typeface="Arial Black" charset="0"/>
        </a:defRPr>
      </a:lvl2pPr>
      <a:lvl3pPr marL="365751" indent="-182875" algn="l" defTabSz="1734634" rtl="0" eaLnBrk="1" latinLnBrk="0" hangingPunct="1">
        <a:lnSpc>
          <a:spcPct val="90000"/>
        </a:lnSpc>
        <a:spcBef>
          <a:spcPts val="800"/>
        </a:spcBef>
        <a:buFont typeface="Arial" charset="0"/>
        <a:buChar char="•"/>
        <a:defRPr sz="1800" b="1" i="0" kern="1200" cap="none" baseline="0">
          <a:solidFill>
            <a:schemeClr val="tx1"/>
          </a:solidFill>
          <a:latin typeface="+mn-lt"/>
          <a:ea typeface="Arial Black" charset="0"/>
          <a:cs typeface="Arial Black" charset="0"/>
        </a:defRPr>
      </a:lvl3pPr>
      <a:lvl4pPr marL="0" indent="0" algn="l" defTabSz="1734634" rtl="0" eaLnBrk="1" latinLnBrk="0" hangingPunct="1">
        <a:lnSpc>
          <a:spcPct val="90000"/>
        </a:lnSpc>
        <a:spcBef>
          <a:spcPts val="800"/>
        </a:spcBef>
        <a:buFont typeface="Arial" charset="0"/>
        <a:buNone/>
        <a:defRPr sz="1800" b="0" i="0" kern="1200" cap="none" baseline="0">
          <a:solidFill>
            <a:schemeClr val="tx2"/>
          </a:solidFill>
          <a:latin typeface="+mn-lt"/>
          <a:ea typeface="Arial Black" charset="0"/>
          <a:cs typeface="Arial Black" charset="0"/>
        </a:defRPr>
      </a:lvl4pPr>
      <a:lvl5pPr marL="182875" indent="-182875" algn="l" defTabSz="1734634" rtl="0" eaLnBrk="1" latinLnBrk="0" hangingPunct="1">
        <a:lnSpc>
          <a:spcPct val="90000"/>
        </a:lnSpc>
        <a:spcBef>
          <a:spcPts val="800"/>
        </a:spcBef>
        <a:buFont typeface="Arial" charset="0"/>
        <a:buChar char="•"/>
        <a:defRPr sz="1800" b="0" i="0" kern="1200" cap="none" baseline="0">
          <a:solidFill>
            <a:schemeClr val="tx2"/>
          </a:solidFill>
          <a:latin typeface="+mn-lt"/>
          <a:ea typeface="Arial Black" charset="0"/>
          <a:cs typeface="Arial Black" charset="0"/>
        </a:defRPr>
      </a:lvl5pPr>
      <a:lvl6pPr marL="365751" indent="-182875" algn="l" defTabSz="1734634" rtl="0" eaLnBrk="1" latinLnBrk="0" hangingPunct="1">
        <a:lnSpc>
          <a:spcPct val="90000"/>
        </a:lnSpc>
        <a:spcBef>
          <a:spcPts val="800"/>
        </a:spcBef>
        <a:buFont typeface="Arial" charset="0"/>
        <a:buChar char="•"/>
        <a:defRPr sz="2133" b="1" i="0" kern="1200" cap="none" baseline="0">
          <a:solidFill>
            <a:schemeClr val="tx2"/>
          </a:solidFill>
          <a:latin typeface="Arial Bold" charset="0"/>
          <a:ea typeface="Arial Bold" charset="0"/>
          <a:cs typeface="Arial Bold" charset="0"/>
        </a:defRPr>
      </a:lvl6pPr>
      <a:lvl7pPr marL="0" indent="0" algn="l" defTabSz="1734634" rtl="0" eaLnBrk="1" latinLnBrk="0" hangingPunct="1">
        <a:lnSpc>
          <a:spcPct val="90000"/>
        </a:lnSpc>
        <a:spcBef>
          <a:spcPts val="800"/>
        </a:spcBef>
        <a:buFont typeface="Arial" charset="0"/>
        <a:buNone/>
        <a:defRPr sz="1867" b="1" i="0" kern="1200" cap="none" baseline="0">
          <a:solidFill>
            <a:schemeClr val="tx1"/>
          </a:solidFill>
          <a:latin typeface="Arial Bold" charset="0"/>
          <a:ea typeface="Arial Bold" charset="0"/>
          <a:cs typeface="Arial Bold" charset="0"/>
        </a:defRPr>
      </a:lvl7pPr>
      <a:lvl8pPr marL="182875" indent="-182875" algn="l" defTabSz="1734634" rtl="0" eaLnBrk="1" latinLnBrk="0" hangingPunct="1">
        <a:lnSpc>
          <a:spcPct val="90000"/>
        </a:lnSpc>
        <a:spcBef>
          <a:spcPts val="800"/>
        </a:spcBef>
        <a:buFont typeface="Arial" charset="0"/>
        <a:buChar char="•"/>
        <a:defRPr sz="1867" b="1" i="0" kern="1200" cap="none" baseline="0">
          <a:solidFill>
            <a:schemeClr val="tx1"/>
          </a:solidFill>
          <a:latin typeface="Arial Bold" charset="0"/>
          <a:ea typeface="Arial Bold" charset="0"/>
          <a:cs typeface="Arial Bold" charset="0"/>
        </a:defRPr>
      </a:lvl8pPr>
      <a:lvl9pPr marL="365751" indent="-182875" algn="l" defTabSz="1734634" rtl="0" eaLnBrk="1" latinLnBrk="0" hangingPunct="1">
        <a:lnSpc>
          <a:spcPct val="90000"/>
        </a:lnSpc>
        <a:spcBef>
          <a:spcPts val="800"/>
        </a:spcBef>
        <a:buFont typeface="Arial" charset="0"/>
        <a:buChar char="•"/>
        <a:defRPr sz="1867" b="1" i="0" kern="1200" cap="none" baseline="0">
          <a:solidFill>
            <a:schemeClr val="tx1"/>
          </a:solidFill>
          <a:latin typeface="Arial Bold" charset="0"/>
          <a:ea typeface="Arial Black" charset="0"/>
          <a:cs typeface="Arial Black" charset="0"/>
        </a:defRPr>
      </a:lvl9pPr>
    </p:bodyStyle>
    <p:otherStyle>
      <a:defPPr>
        <a:defRPr lang="en-US"/>
      </a:defPPr>
      <a:lvl1pPr marL="0" algn="l" defTabSz="1734634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67317" algn="l" defTabSz="1734634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734634" algn="l" defTabSz="1734634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601951" algn="l" defTabSz="1734634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4pPr>
      <a:lvl5pPr marL="3469269" algn="l" defTabSz="1734634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5pPr>
      <a:lvl6pPr marL="4336586" algn="l" defTabSz="1734634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6pPr>
      <a:lvl7pPr marL="5203903" algn="l" defTabSz="1734634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7pPr>
      <a:lvl8pPr marL="6071220" algn="l" defTabSz="1734634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8pPr>
      <a:lvl9pPr marL="6938537" algn="l" defTabSz="1734634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216">
          <p15:clr>
            <a:srgbClr val="F26B43"/>
          </p15:clr>
        </p15:guide>
        <p15:guide id="7" orient="horz" pos="204">
          <p15:clr>
            <a:srgbClr val="F26B43"/>
          </p15:clr>
        </p15:guide>
        <p15:guide id="9" orient="horz" pos="696">
          <p15:clr>
            <a:srgbClr val="F26B43"/>
          </p15:clr>
        </p15:guide>
        <p15:guide id="11" pos="7468">
          <p15:clr>
            <a:srgbClr val="F26B43"/>
          </p15:clr>
        </p15:guide>
        <p15:guide id="26" orient="horz" pos="411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02475E07-D44F-4B56-80CF-5F572D5543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924855880"/>
              </p:ext>
            </p:extLst>
          </p:nvPr>
        </p:nvGraphicFramePr>
        <p:xfrm>
          <a:off x="1401" y="1401"/>
          <a:ext cx="1401" cy="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02475E07-D44F-4B56-80CF-5F572D5543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01" y="1401"/>
                        <a:ext cx="1401" cy="14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DBBD6079-44F1-4853-B72C-DE407CB05A79}"/>
              </a:ext>
            </a:extLst>
          </p:cNvPr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40074" cy="140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1440" b="0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09425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28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666" y="100887"/>
            <a:ext cx="10668000" cy="723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6344" y="167421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727759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906000"/>
            <a:ext cx="12192000" cy="7318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6270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BEA4-EAAB-4AA7-80ED-CD4F445898E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6208E30B-215B-49B3-A56D-8DF738CBA316}"/>
              </a:ext>
            </a:extLst>
          </p:cNvPr>
          <p:cNvSpPr txBox="1">
            <a:spLocks/>
          </p:cNvSpPr>
          <p:nvPr userDrawn="1"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887561"/>
            <a:endParaRPr lang="en-US" sz="882">
              <a:solidFill>
                <a:schemeClr val="tx1"/>
              </a:solidFill>
            </a:endParaRPr>
          </a:p>
          <a:p>
            <a:pPr marL="0" marR="0" lvl="0" indent="0" algn="r" defTabSz="8875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AFCF02-0389-BF95-BE6D-22B4C4C12CF0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93562" y="6642100"/>
            <a:ext cx="46196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 </a:t>
            </a:r>
          </a:p>
        </p:txBody>
      </p:sp>
    </p:spTree>
    <p:extLst>
      <p:ext uri="{BB962C8B-B14F-4D97-AF65-F5344CB8AC3E}">
        <p14:creationId xmlns:p14="http://schemas.microsoft.com/office/powerpoint/2010/main" val="55861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</p:sldLayoutIdLst>
  <p:transition>
    <p:fade/>
  </p:transition>
  <p:hf hdr="0" ftr="0" dt="0"/>
  <p:txStyles>
    <p:titleStyle>
      <a:lvl1pPr algn="l" defTabSz="470225" rtl="0" eaLnBrk="1" latinLnBrk="0" hangingPunct="1">
        <a:lnSpc>
          <a:spcPct val="90000"/>
        </a:lnSpc>
        <a:spcBef>
          <a:spcPct val="0"/>
        </a:spcBef>
        <a:buNone/>
        <a:defRPr sz="144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17556" indent="-117556" algn="l" defTabSz="470225" rtl="0" eaLnBrk="1" latinLnBrk="0" hangingPunct="1">
        <a:lnSpc>
          <a:spcPct val="90000"/>
        </a:lnSpc>
        <a:spcBef>
          <a:spcPts val="926"/>
        </a:spcBef>
        <a:buClrTx/>
        <a:buFont typeface="Wingdings" panose="05000000000000000000" pitchFamily="2" charset="2"/>
        <a:buChar char=""/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352669" indent="-117556" algn="l" defTabSz="470225" rtl="0" eaLnBrk="1" latinLnBrk="0" hangingPunct="1">
        <a:lnSpc>
          <a:spcPct val="90000"/>
        </a:lnSpc>
        <a:spcBef>
          <a:spcPts val="51"/>
        </a:spcBef>
        <a:buFont typeface="Arial" panose="020B0604020202020204" pitchFamily="34" charset="0"/>
        <a:buChar char="−"/>
        <a:defRPr sz="822" kern="1200">
          <a:solidFill>
            <a:schemeClr val="tx1"/>
          </a:solidFill>
          <a:latin typeface="+mn-lt"/>
          <a:ea typeface="+mn-ea"/>
          <a:cs typeface="+mn-cs"/>
        </a:defRPr>
      </a:lvl2pPr>
      <a:lvl3pPr marL="587781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822893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4pPr>
      <a:lvl5pPr marL="1058006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5pPr>
      <a:lvl6pPr marL="1293118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528230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763342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998455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23511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2pPr>
      <a:lvl3pPr marL="470225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3pPr>
      <a:lvl4pPr marL="70533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4pPr>
      <a:lvl5pPr marL="94045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5pPr>
      <a:lvl6pPr marL="117556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410674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64578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880898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02475E07-D44F-4B56-80CF-5F572D5543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494462960"/>
              </p:ext>
            </p:extLst>
          </p:nvPr>
        </p:nvGraphicFramePr>
        <p:xfrm>
          <a:off x="1401" y="1401"/>
          <a:ext cx="1401" cy="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02475E07-D44F-4B56-80CF-5F572D5543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01" y="1401"/>
                        <a:ext cx="1401" cy="14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DBBD6079-44F1-4853-B72C-DE407CB05A79}"/>
              </a:ext>
            </a:extLst>
          </p:cNvPr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40074" cy="140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1440" b="0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09425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28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666" y="100887"/>
            <a:ext cx="10668000" cy="723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6344" y="167421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727759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906000"/>
            <a:ext cx="12192000" cy="7318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6270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BEA4-EAAB-4AA7-80ED-CD4F445898E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6208E30B-215B-49B3-A56D-8DF738CBA316}"/>
              </a:ext>
            </a:extLst>
          </p:cNvPr>
          <p:cNvSpPr txBox="1">
            <a:spLocks/>
          </p:cNvSpPr>
          <p:nvPr userDrawn="1"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887561"/>
            <a:endParaRPr lang="en-US" sz="882">
              <a:solidFill>
                <a:schemeClr val="tx1"/>
              </a:solidFill>
            </a:endParaRPr>
          </a:p>
          <a:p>
            <a:pPr marL="0" marR="0" lvl="0" indent="0" algn="r" defTabSz="8875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CA60A3-9F8F-E1E8-D4CF-58B17D9B7437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93562" y="6642100"/>
            <a:ext cx="46196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 </a:t>
            </a:r>
          </a:p>
        </p:txBody>
      </p:sp>
    </p:spTree>
    <p:extLst>
      <p:ext uri="{BB962C8B-B14F-4D97-AF65-F5344CB8AC3E}">
        <p14:creationId xmlns:p14="http://schemas.microsoft.com/office/powerpoint/2010/main" val="3006803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</p:sldLayoutIdLst>
  <p:transition>
    <p:fade/>
  </p:transition>
  <p:hf hdr="0" ftr="0" dt="0"/>
  <p:txStyles>
    <p:titleStyle>
      <a:lvl1pPr algn="l" defTabSz="470225" rtl="0" eaLnBrk="1" latinLnBrk="0" hangingPunct="1">
        <a:lnSpc>
          <a:spcPct val="90000"/>
        </a:lnSpc>
        <a:spcBef>
          <a:spcPct val="0"/>
        </a:spcBef>
        <a:buNone/>
        <a:defRPr sz="144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17556" indent="-117556" algn="l" defTabSz="470225" rtl="0" eaLnBrk="1" latinLnBrk="0" hangingPunct="1">
        <a:lnSpc>
          <a:spcPct val="90000"/>
        </a:lnSpc>
        <a:spcBef>
          <a:spcPts val="926"/>
        </a:spcBef>
        <a:buClrTx/>
        <a:buFont typeface="Wingdings" panose="05000000000000000000" pitchFamily="2" charset="2"/>
        <a:buChar char=""/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352669" indent="-117556" algn="l" defTabSz="470225" rtl="0" eaLnBrk="1" latinLnBrk="0" hangingPunct="1">
        <a:lnSpc>
          <a:spcPct val="90000"/>
        </a:lnSpc>
        <a:spcBef>
          <a:spcPts val="51"/>
        </a:spcBef>
        <a:buFont typeface="Arial" panose="020B0604020202020204" pitchFamily="34" charset="0"/>
        <a:buChar char="−"/>
        <a:defRPr sz="822" kern="1200">
          <a:solidFill>
            <a:schemeClr val="tx1"/>
          </a:solidFill>
          <a:latin typeface="+mn-lt"/>
          <a:ea typeface="+mn-ea"/>
          <a:cs typeface="+mn-cs"/>
        </a:defRPr>
      </a:lvl2pPr>
      <a:lvl3pPr marL="587781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822893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4pPr>
      <a:lvl5pPr marL="1058006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5pPr>
      <a:lvl6pPr marL="1293118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528230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763342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998455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23511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2pPr>
      <a:lvl3pPr marL="470225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3pPr>
      <a:lvl4pPr marL="70533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4pPr>
      <a:lvl5pPr marL="94045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5pPr>
      <a:lvl6pPr marL="117556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410674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64578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880898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02475E07-D44F-4B56-80CF-5F572D5543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065774138"/>
              </p:ext>
            </p:extLst>
          </p:nvPr>
        </p:nvGraphicFramePr>
        <p:xfrm>
          <a:off x="1401" y="1401"/>
          <a:ext cx="1401" cy="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02475E07-D44F-4B56-80CF-5F572D5543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01" y="1401"/>
                        <a:ext cx="1401" cy="14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DBBD6079-44F1-4853-B72C-DE407CB05A79}"/>
              </a:ext>
            </a:extLst>
          </p:cNvPr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40074" cy="140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1440" b="0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09425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28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666" y="100887"/>
            <a:ext cx="10668000" cy="723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6344" y="167421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727759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906000"/>
            <a:ext cx="12192000" cy="7318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6270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BEA4-EAAB-4AA7-80ED-CD4F445898E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6208E30B-215B-49B3-A56D-8DF738CBA316}"/>
              </a:ext>
            </a:extLst>
          </p:cNvPr>
          <p:cNvSpPr txBox="1">
            <a:spLocks/>
          </p:cNvSpPr>
          <p:nvPr userDrawn="1"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887561"/>
            <a:endParaRPr lang="en-US" sz="882">
              <a:solidFill>
                <a:schemeClr val="tx1"/>
              </a:solidFill>
            </a:endParaRPr>
          </a:p>
          <a:p>
            <a:pPr marL="0" marR="0" lvl="0" indent="0" algn="r" defTabSz="8875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51CE89-4E02-8162-9ABB-B4B1FD1EB375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93562" y="6642100"/>
            <a:ext cx="46196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 </a:t>
            </a:r>
          </a:p>
        </p:txBody>
      </p:sp>
    </p:spTree>
    <p:extLst>
      <p:ext uri="{BB962C8B-B14F-4D97-AF65-F5344CB8AC3E}">
        <p14:creationId xmlns:p14="http://schemas.microsoft.com/office/powerpoint/2010/main" val="3598981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</p:sldLayoutIdLst>
  <p:transition>
    <p:fade/>
  </p:transition>
  <p:hf hdr="0" ftr="0" dt="0"/>
  <p:txStyles>
    <p:titleStyle>
      <a:lvl1pPr algn="l" defTabSz="470225" rtl="0" eaLnBrk="1" latinLnBrk="0" hangingPunct="1">
        <a:lnSpc>
          <a:spcPct val="90000"/>
        </a:lnSpc>
        <a:spcBef>
          <a:spcPct val="0"/>
        </a:spcBef>
        <a:buNone/>
        <a:defRPr sz="144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17556" indent="-117556" algn="l" defTabSz="470225" rtl="0" eaLnBrk="1" latinLnBrk="0" hangingPunct="1">
        <a:lnSpc>
          <a:spcPct val="90000"/>
        </a:lnSpc>
        <a:spcBef>
          <a:spcPts val="926"/>
        </a:spcBef>
        <a:buClrTx/>
        <a:buFont typeface="Wingdings" panose="05000000000000000000" pitchFamily="2" charset="2"/>
        <a:buChar char=""/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352669" indent="-117556" algn="l" defTabSz="470225" rtl="0" eaLnBrk="1" latinLnBrk="0" hangingPunct="1">
        <a:lnSpc>
          <a:spcPct val="90000"/>
        </a:lnSpc>
        <a:spcBef>
          <a:spcPts val="51"/>
        </a:spcBef>
        <a:buFont typeface="Arial" panose="020B0604020202020204" pitchFamily="34" charset="0"/>
        <a:buChar char="−"/>
        <a:defRPr sz="822" kern="1200">
          <a:solidFill>
            <a:schemeClr val="tx1"/>
          </a:solidFill>
          <a:latin typeface="+mn-lt"/>
          <a:ea typeface="+mn-ea"/>
          <a:cs typeface="+mn-cs"/>
        </a:defRPr>
      </a:lvl2pPr>
      <a:lvl3pPr marL="587781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822893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4pPr>
      <a:lvl5pPr marL="1058006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5pPr>
      <a:lvl6pPr marL="1293118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528230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763342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998455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23511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2pPr>
      <a:lvl3pPr marL="470225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3pPr>
      <a:lvl4pPr marL="70533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4pPr>
      <a:lvl5pPr marL="94045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5pPr>
      <a:lvl6pPr marL="117556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410674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64578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880898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02475E07-D44F-4B56-80CF-5F572D5543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046771266"/>
              </p:ext>
            </p:extLst>
          </p:nvPr>
        </p:nvGraphicFramePr>
        <p:xfrm>
          <a:off x="1401" y="1401"/>
          <a:ext cx="1401" cy="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02475E07-D44F-4B56-80CF-5F572D5543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01" y="1401"/>
                        <a:ext cx="1401" cy="14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DBBD6079-44F1-4853-B72C-DE407CB05A79}"/>
              </a:ext>
            </a:extLst>
          </p:cNvPr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40074" cy="140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1440" b="0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09425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28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666" y="100887"/>
            <a:ext cx="10668000" cy="723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6344" y="167421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727759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906000"/>
            <a:ext cx="12192000" cy="7318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6270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BEA4-EAAB-4AA7-80ED-CD4F445898E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6208E30B-215B-49B3-A56D-8DF738CBA316}"/>
              </a:ext>
            </a:extLst>
          </p:cNvPr>
          <p:cNvSpPr txBox="1">
            <a:spLocks/>
          </p:cNvSpPr>
          <p:nvPr userDrawn="1"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887561"/>
            <a:endParaRPr lang="en-US" sz="882">
              <a:solidFill>
                <a:schemeClr val="tx1"/>
              </a:solidFill>
            </a:endParaRPr>
          </a:p>
          <a:p>
            <a:pPr marL="0" marR="0" lvl="0" indent="0" algn="r" defTabSz="8875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B50EA2-802C-393D-A03C-818B72B15027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93562" y="6642100"/>
            <a:ext cx="46196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 </a:t>
            </a:r>
          </a:p>
        </p:txBody>
      </p:sp>
    </p:spTree>
    <p:extLst>
      <p:ext uri="{BB962C8B-B14F-4D97-AF65-F5344CB8AC3E}">
        <p14:creationId xmlns:p14="http://schemas.microsoft.com/office/powerpoint/2010/main" val="42520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</p:sldLayoutIdLst>
  <p:transition>
    <p:fade/>
  </p:transition>
  <p:hf hdr="0" ftr="0" dt="0"/>
  <p:txStyles>
    <p:titleStyle>
      <a:lvl1pPr algn="l" defTabSz="470225" rtl="0" eaLnBrk="1" latinLnBrk="0" hangingPunct="1">
        <a:lnSpc>
          <a:spcPct val="90000"/>
        </a:lnSpc>
        <a:spcBef>
          <a:spcPct val="0"/>
        </a:spcBef>
        <a:buNone/>
        <a:defRPr sz="144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17556" indent="-117556" algn="l" defTabSz="470225" rtl="0" eaLnBrk="1" latinLnBrk="0" hangingPunct="1">
        <a:lnSpc>
          <a:spcPct val="90000"/>
        </a:lnSpc>
        <a:spcBef>
          <a:spcPts val="926"/>
        </a:spcBef>
        <a:buClrTx/>
        <a:buFont typeface="Wingdings" panose="05000000000000000000" pitchFamily="2" charset="2"/>
        <a:buChar char=""/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352669" indent="-117556" algn="l" defTabSz="470225" rtl="0" eaLnBrk="1" latinLnBrk="0" hangingPunct="1">
        <a:lnSpc>
          <a:spcPct val="90000"/>
        </a:lnSpc>
        <a:spcBef>
          <a:spcPts val="51"/>
        </a:spcBef>
        <a:buFont typeface="Arial" panose="020B0604020202020204" pitchFamily="34" charset="0"/>
        <a:buChar char="−"/>
        <a:defRPr sz="822" kern="1200">
          <a:solidFill>
            <a:schemeClr val="tx1"/>
          </a:solidFill>
          <a:latin typeface="+mn-lt"/>
          <a:ea typeface="+mn-ea"/>
          <a:cs typeface="+mn-cs"/>
        </a:defRPr>
      </a:lvl2pPr>
      <a:lvl3pPr marL="587781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822893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4pPr>
      <a:lvl5pPr marL="1058006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5pPr>
      <a:lvl6pPr marL="1293118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528230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763342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998455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23511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2pPr>
      <a:lvl3pPr marL="470225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3pPr>
      <a:lvl4pPr marL="70533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4pPr>
      <a:lvl5pPr marL="94045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5pPr>
      <a:lvl6pPr marL="117556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410674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64578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880898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02475E07-D44F-4B56-80CF-5F572D5543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38560123"/>
              </p:ext>
            </p:extLst>
          </p:nvPr>
        </p:nvGraphicFramePr>
        <p:xfrm>
          <a:off x="1401" y="1401"/>
          <a:ext cx="1401" cy="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02475E07-D44F-4B56-80CF-5F572D5543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01" y="1401"/>
                        <a:ext cx="1401" cy="14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DBBD6079-44F1-4853-B72C-DE407CB05A79}"/>
              </a:ext>
            </a:extLst>
          </p:cNvPr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40074" cy="140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1440" b="0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09425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28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666" y="100887"/>
            <a:ext cx="10668000" cy="723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6344" y="167421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727759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906000"/>
            <a:ext cx="12192000" cy="7318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6270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BEA4-EAAB-4AA7-80ED-CD4F445898E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6208E30B-215B-49B3-A56D-8DF738CBA316}"/>
              </a:ext>
            </a:extLst>
          </p:cNvPr>
          <p:cNvSpPr txBox="1">
            <a:spLocks/>
          </p:cNvSpPr>
          <p:nvPr userDrawn="1"/>
        </p:nvSpPr>
        <p:spPr>
          <a:xfrm>
            <a:off x="523394" y="6474156"/>
            <a:ext cx="11051229" cy="247320"/>
          </a:xfrm>
          <a:prstGeom prst="rect">
            <a:avLst/>
          </a:prstGeom>
        </p:spPr>
        <p:txBody>
          <a:bodyPr vert="horz" lIns="80682" tIns="40341" rIns="80682" bIns="40341" rtlCol="0" anchor="b"/>
          <a:lstStyle>
            <a:defPPr>
              <a:defRPr lang="en-US"/>
            </a:defPPr>
            <a:lvl1pPr marL="0" algn="ctr" defTabSz="1018824" rtl="0" eaLnBrk="1" latinLnBrk="0" hangingPunct="1">
              <a:defRPr sz="11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509412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824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237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7649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061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6473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86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5298" algn="l" defTabSz="1018824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887561"/>
            <a:endParaRPr lang="en-US" sz="882">
              <a:solidFill>
                <a:schemeClr val="tx1"/>
              </a:solidFill>
            </a:endParaRPr>
          </a:p>
          <a:p>
            <a:pPr marL="0" marR="0" lvl="0" indent="0" algn="r" defTabSz="8875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2" i="1"/>
              <a:t>CONFIDENTIAL – FOR INTERNAL DISCUSSION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79388C-550D-E953-B323-BF01FEF3803A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93562" y="6642100"/>
            <a:ext cx="46196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 </a:t>
            </a:r>
          </a:p>
        </p:txBody>
      </p:sp>
    </p:spTree>
    <p:extLst>
      <p:ext uri="{BB962C8B-B14F-4D97-AF65-F5344CB8AC3E}">
        <p14:creationId xmlns:p14="http://schemas.microsoft.com/office/powerpoint/2010/main" val="2366382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</p:sldLayoutIdLst>
  <p:transition>
    <p:fade/>
  </p:transition>
  <p:hf hdr="0" ftr="0" dt="0"/>
  <p:txStyles>
    <p:titleStyle>
      <a:lvl1pPr algn="l" defTabSz="470225" rtl="0" eaLnBrk="1" latinLnBrk="0" hangingPunct="1">
        <a:lnSpc>
          <a:spcPct val="90000"/>
        </a:lnSpc>
        <a:spcBef>
          <a:spcPct val="0"/>
        </a:spcBef>
        <a:buNone/>
        <a:defRPr sz="144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17556" indent="-117556" algn="l" defTabSz="470225" rtl="0" eaLnBrk="1" latinLnBrk="0" hangingPunct="1">
        <a:lnSpc>
          <a:spcPct val="90000"/>
        </a:lnSpc>
        <a:spcBef>
          <a:spcPts val="926"/>
        </a:spcBef>
        <a:buClrTx/>
        <a:buFont typeface="Wingdings" panose="05000000000000000000" pitchFamily="2" charset="2"/>
        <a:buChar char=""/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352669" indent="-117556" algn="l" defTabSz="470225" rtl="0" eaLnBrk="1" latinLnBrk="0" hangingPunct="1">
        <a:lnSpc>
          <a:spcPct val="90000"/>
        </a:lnSpc>
        <a:spcBef>
          <a:spcPts val="51"/>
        </a:spcBef>
        <a:buFont typeface="Arial" panose="020B0604020202020204" pitchFamily="34" charset="0"/>
        <a:buChar char="−"/>
        <a:defRPr sz="822" kern="1200">
          <a:solidFill>
            <a:schemeClr val="tx1"/>
          </a:solidFill>
          <a:latin typeface="+mn-lt"/>
          <a:ea typeface="+mn-ea"/>
          <a:cs typeface="+mn-cs"/>
        </a:defRPr>
      </a:lvl2pPr>
      <a:lvl3pPr marL="587781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822893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4pPr>
      <a:lvl5pPr marL="1058006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5pPr>
      <a:lvl6pPr marL="1293118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528230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763342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998455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23511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2pPr>
      <a:lvl3pPr marL="470225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3pPr>
      <a:lvl4pPr marL="70533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4pPr>
      <a:lvl5pPr marL="94045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5pPr>
      <a:lvl6pPr marL="117556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410674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64578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880898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02475E07-D44F-4B56-80CF-5F572D5543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446935931"/>
              </p:ext>
            </p:extLst>
          </p:nvPr>
        </p:nvGraphicFramePr>
        <p:xfrm>
          <a:off x="1401" y="1401"/>
          <a:ext cx="1401" cy="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02475E07-D44F-4B56-80CF-5F572D5543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01" y="1401"/>
                        <a:ext cx="1401" cy="14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DBBD6079-44F1-4853-B72C-DE407CB05A79}"/>
              </a:ext>
            </a:extLst>
          </p:cNvPr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40074" cy="140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1440" b="0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09425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28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666" y="100887"/>
            <a:ext cx="10668000" cy="723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6344" y="167421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727759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906000"/>
            <a:ext cx="12192000" cy="7318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6270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BEA4-EAAB-4AA7-80ED-CD4F44589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5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</p:sldLayoutIdLst>
  <p:transition>
    <p:fade/>
  </p:transition>
  <p:hf hdr="0" ftr="0" dt="0"/>
  <p:txStyles>
    <p:titleStyle>
      <a:lvl1pPr algn="l" defTabSz="470225" rtl="0" eaLnBrk="1" latinLnBrk="0" hangingPunct="1">
        <a:lnSpc>
          <a:spcPct val="90000"/>
        </a:lnSpc>
        <a:spcBef>
          <a:spcPct val="0"/>
        </a:spcBef>
        <a:buNone/>
        <a:defRPr sz="144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17556" indent="-117556" algn="l" defTabSz="470225" rtl="0" eaLnBrk="1" latinLnBrk="0" hangingPunct="1">
        <a:lnSpc>
          <a:spcPct val="90000"/>
        </a:lnSpc>
        <a:spcBef>
          <a:spcPts val="926"/>
        </a:spcBef>
        <a:buClrTx/>
        <a:buFont typeface="Wingdings" panose="05000000000000000000" pitchFamily="2" charset="2"/>
        <a:buChar char=""/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352669" indent="-117556" algn="l" defTabSz="470225" rtl="0" eaLnBrk="1" latinLnBrk="0" hangingPunct="1">
        <a:lnSpc>
          <a:spcPct val="90000"/>
        </a:lnSpc>
        <a:spcBef>
          <a:spcPts val="51"/>
        </a:spcBef>
        <a:buFont typeface="Arial" panose="020B0604020202020204" pitchFamily="34" charset="0"/>
        <a:buChar char="−"/>
        <a:defRPr sz="822" kern="1200">
          <a:solidFill>
            <a:schemeClr val="tx1"/>
          </a:solidFill>
          <a:latin typeface="+mn-lt"/>
          <a:ea typeface="+mn-ea"/>
          <a:cs typeface="+mn-cs"/>
        </a:defRPr>
      </a:lvl2pPr>
      <a:lvl3pPr marL="587781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822893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4pPr>
      <a:lvl5pPr marL="1058006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5pPr>
      <a:lvl6pPr marL="1293118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528230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763342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998455" indent="-117556" algn="l" defTabSz="470225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23511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2pPr>
      <a:lvl3pPr marL="470225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3pPr>
      <a:lvl4pPr marL="70533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4pPr>
      <a:lvl5pPr marL="940450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5pPr>
      <a:lvl6pPr marL="1175562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410674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645786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880898" algn="l" defTabSz="470225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02475E07-D44F-4B56-80CF-5F572D5543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046771266"/>
              </p:ext>
            </p:extLst>
          </p:nvPr>
        </p:nvGraphicFramePr>
        <p:xfrm>
          <a:off x="1401" y="1401"/>
          <a:ext cx="1401" cy="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73" imgH="473" progId="TCLayout.ActiveDocument.1">
                  <p:embed/>
                </p:oleObj>
              </mc:Choice>
              <mc:Fallback>
                <p:oleObj name="think-cell Slide" r:id="rId10" imgW="473" imgH="473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02475E07-D44F-4B56-80CF-5F572D5543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01" y="1401"/>
                        <a:ext cx="1401" cy="14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DBBD6079-44F1-4853-B72C-DE407CB05A79}"/>
              </a:ext>
            </a:extLst>
          </p:cNvPr>
          <p:cNvSpPr/>
          <p:nvPr userDrawn="1">
            <p:custDataLst>
              <p:tags r:id="rId9"/>
            </p:custDataLst>
          </p:nvPr>
        </p:nvSpPr>
        <p:spPr>
          <a:xfrm>
            <a:off x="1" y="1"/>
            <a:ext cx="140074" cy="140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1440" b="0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909425"/>
          </a:xfrm>
          <a:prstGeom prst="rect">
            <a:avLst/>
          </a:prstGeom>
          <a:solidFill>
            <a:srgbClr val="0089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28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666" y="100888"/>
            <a:ext cx="10668000" cy="723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6344" y="167421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727759"/>
            <a:ext cx="12192000" cy="13024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10" name="Rectangle 9"/>
          <p:cNvSpPr/>
          <p:nvPr/>
        </p:nvSpPr>
        <p:spPr>
          <a:xfrm>
            <a:off x="0" y="906001"/>
            <a:ext cx="12192000" cy="7318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28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6270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BEA4-EAAB-4AA7-80ED-CD4F445898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66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</p:sldLayoutIdLst>
  <p:transition>
    <p:fade/>
  </p:transition>
  <p:hf hdr="0" ftr="0" dt="0"/>
  <p:txStyles>
    <p:titleStyle>
      <a:lvl1pPr algn="l" defTabSz="470236" rtl="0" eaLnBrk="1" latinLnBrk="0" hangingPunct="1">
        <a:lnSpc>
          <a:spcPct val="90000"/>
        </a:lnSpc>
        <a:spcBef>
          <a:spcPct val="0"/>
        </a:spcBef>
        <a:buNone/>
        <a:defRPr sz="144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17559" indent="-117559" algn="l" defTabSz="470236" rtl="0" eaLnBrk="1" latinLnBrk="0" hangingPunct="1">
        <a:lnSpc>
          <a:spcPct val="90000"/>
        </a:lnSpc>
        <a:spcBef>
          <a:spcPts val="926"/>
        </a:spcBef>
        <a:buClrTx/>
        <a:buFont typeface="Wingdings" panose="05000000000000000000" pitchFamily="2" charset="2"/>
        <a:buChar char=""/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352678" indent="-117559" algn="l" defTabSz="470236" rtl="0" eaLnBrk="1" latinLnBrk="0" hangingPunct="1">
        <a:lnSpc>
          <a:spcPct val="90000"/>
        </a:lnSpc>
        <a:spcBef>
          <a:spcPts val="51"/>
        </a:spcBef>
        <a:buFont typeface="Arial" panose="020B0604020202020204" pitchFamily="34" charset="0"/>
        <a:buChar char="−"/>
        <a:defRPr sz="822" kern="1200">
          <a:solidFill>
            <a:schemeClr val="tx1"/>
          </a:solidFill>
          <a:latin typeface="+mn-lt"/>
          <a:ea typeface="+mn-ea"/>
          <a:cs typeface="+mn-cs"/>
        </a:defRPr>
      </a:lvl2pPr>
      <a:lvl3pPr marL="587795" indent="-117559" algn="l" defTabSz="470236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822913" indent="-117559" algn="l" defTabSz="470236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4pPr>
      <a:lvl5pPr marL="1058031" indent="-117559" algn="l" defTabSz="470236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618" kern="1200">
          <a:solidFill>
            <a:schemeClr val="tx1"/>
          </a:solidFill>
          <a:latin typeface="+mn-lt"/>
          <a:ea typeface="+mn-ea"/>
          <a:cs typeface="+mn-cs"/>
        </a:defRPr>
      </a:lvl5pPr>
      <a:lvl6pPr marL="1293149" indent="-117559" algn="l" defTabSz="470236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528267" indent="-117559" algn="l" defTabSz="470236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763384" indent="-117559" algn="l" defTabSz="470236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998503" indent="-117559" algn="l" defTabSz="470236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36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235117" algn="l" defTabSz="470236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2pPr>
      <a:lvl3pPr marL="470236" algn="l" defTabSz="470236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3pPr>
      <a:lvl4pPr marL="705353" algn="l" defTabSz="470236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4pPr>
      <a:lvl5pPr marL="940473" algn="l" defTabSz="470236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5pPr>
      <a:lvl6pPr marL="1175590" algn="l" defTabSz="470236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6pPr>
      <a:lvl7pPr marL="1410708" algn="l" defTabSz="470236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7pPr>
      <a:lvl8pPr marL="1645825" algn="l" defTabSz="470236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8pPr>
      <a:lvl9pPr marL="1880943" algn="l" defTabSz="470236" rtl="0" eaLnBrk="1" latinLnBrk="0" hangingPunct="1">
        <a:defRPr sz="9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B55B4-52C5-4C37-B4EF-ADF9B630E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2118" b="1" dirty="0"/>
              <a:t>Decision:</a:t>
            </a:r>
            <a:r>
              <a:rPr lang="en-US" sz="2118" dirty="0"/>
              <a:t> ECOP Top 20% - PM 35192280 – Clayton 22122951 H01 (Example)</a:t>
            </a:r>
            <a:endParaRPr lang="en-US" sz="2120" dirty="0"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E980FE-9327-A5FF-BAEA-0DCE75ABC47F}"/>
              </a:ext>
            </a:extLst>
          </p:cNvPr>
          <p:cNvSpPr txBox="1"/>
          <p:nvPr/>
        </p:nvSpPr>
        <p:spPr>
          <a:xfrm>
            <a:off x="8871857" y="30111"/>
            <a:ext cx="33201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WMP-Discovery2026-2028_DR_SPD_004-Q007Atch01</a:t>
            </a:r>
          </a:p>
        </p:txBody>
      </p:sp>
      <p:grpSp>
        <p:nvGrpSpPr>
          <p:cNvPr id="4" name="Group 3" descr="Flowchart for the Mitigation Decision Tree as detailed on the following pages and key questions in the adjacent table.">
            <a:extLst>
              <a:ext uri="{FF2B5EF4-FFF2-40B4-BE49-F238E27FC236}">
                <a16:creationId xmlns:a16="http://schemas.microsoft.com/office/drawing/2014/main" id="{076C06F3-78DE-1471-CB7F-65405085A8F6}"/>
              </a:ext>
            </a:extLst>
          </p:cNvPr>
          <p:cNvGrpSpPr/>
          <p:nvPr/>
        </p:nvGrpSpPr>
        <p:grpSpPr>
          <a:xfrm>
            <a:off x="338666" y="1168330"/>
            <a:ext cx="5067724" cy="5415351"/>
            <a:chOff x="338666" y="1168330"/>
            <a:chExt cx="5067724" cy="5415351"/>
          </a:xfrm>
        </p:grpSpPr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34757833-6A0F-4B38-9DC3-DB5BFFF9EBC2}"/>
                </a:ext>
              </a:extLst>
            </p:cNvPr>
            <p:cNvSpPr/>
            <p:nvPr/>
          </p:nvSpPr>
          <p:spPr>
            <a:xfrm>
              <a:off x="338666" y="1168330"/>
              <a:ext cx="5067724" cy="54153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22"/>
              <a:endParaRPr lang="en-US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80C10C76-777D-433B-A196-525068307664}"/>
                </a:ext>
              </a:extLst>
            </p:cNvPr>
            <p:cNvSpPr txBox="1"/>
            <p:nvPr/>
          </p:nvSpPr>
          <p:spPr>
            <a:xfrm>
              <a:off x="421307" y="1188300"/>
              <a:ext cx="483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22"/>
              <a:r>
                <a:rPr lang="en-US" sz="1400" b="1" dirty="0">
                  <a:solidFill>
                    <a:srgbClr val="000000"/>
                  </a:solidFill>
                  <a:latin typeface="Arial" panose="020B0604020202020204"/>
                </a:rPr>
                <a:t>Mitigation Decision Tree </a:t>
              </a:r>
            </a:p>
          </p:txBody>
        </p:sp>
        <p:sp>
          <p:nvSpPr>
            <p:cNvPr id="319" name="Rectangle 318">
              <a:extLst>
                <a:ext uri="{FF2B5EF4-FFF2-40B4-BE49-F238E27FC236}">
                  <a16:creationId xmlns:a16="http://schemas.microsoft.com/office/drawing/2014/main" id="{F8266693-316E-4E76-9373-04718B5F0FB6}"/>
                </a:ext>
              </a:extLst>
            </p:cNvPr>
            <p:cNvSpPr/>
            <p:nvPr/>
          </p:nvSpPr>
          <p:spPr>
            <a:xfrm>
              <a:off x="3449171" y="2365143"/>
              <a:ext cx="66007" cy="46962"/>
            </a:xfrm>
            <a:prstGeom prst="rect">
              <a:avLst/>
            </a:prstGeom>
            <a:ln w="4708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endParaRPr lang="en-US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320" name="Rectangle 319">
              <a:extLst>
                <a:ext uri="{FF2B5EF4-FFF2-40B4-BE49-F238E27FC236}">
                  <a16:creationId xmlns:a16="http://schemas.microsoft.com/office/drawing/2014/main" id="{5A27D91F-D79C-460C-8518-E212E0A15B81}"/>
                </a:ext>
              </a:extLst>
            </p:cNvPr>
            <p:cNvSpPr>
              <a:spLocks/>
            </p:cNvSpPr>
            <p:nvPr/>
          </p:nvSpPr>
          <p:spPr>
            <a:xfrm rot="16200000">
              <a:off x="252394" y="2353062"/>
              <a:ext cx="509014" cy="199894"/>
            </a:xfrm>
            <a:prstGeom prst="rect">
              <a:avLst/>
            </a:prstGeom>
            <a:solidFill>
              <a:schemeClr val="tx1"/>
            </a:solidFill>
            <a:ln w="4707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519" dirty="0">
                  <a:solidFill>
                    <a:srgbClr val="FFFFFF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PSPS</a:t>
              </a:r>
            </a:p>
          </p:txBody>
        </p:sp>
        <p:sp>
          <p:nvSpPr>
            <p:cNvPr id="321" name="Rectangle 320">
              <a:extLst>
                <a:ext uri="{FF2B5EF4-FFF2-40B4-BE49-F238E27FC236}">
                  <a16:creationId xmlns:a16="http://schemas.microsoft.com/office/drawing/2014/main" id="{DC6A0EAB-7F6F-472D-B4DC-27F0AA1DAAD1}"/>
                </a:ext>
              </a:extLst>
            </p:cNvPr>
            <p:cNvSpPr>
              <a:spLocks/>
            </p:cNvSpPr>
            <p:nvPr/>
          </p:nvSpPr>
          <p:spPr>
            <a:xfrm rot="16200000">
              <a:off x="252395" y="2922708"/>
              <a:ext cx="509014" cy="199894"/>
            </a:xfrm>
            <a:prstGeom prst="rect">
              <a:avLst/>
            </a:prstGeom>
            <a:solidFill>
              <a:schemeClr val="tx1"/>
            </a:solidFill>
            <a:ln w="4707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519">
                  <a:solidFill>
                    <a:srgbClr val="FFFFFF"/>
                  </a:solidFill>
                  <a:latin typeface="Arial Black" panose="020B0A04020102020204" pitchFamily="34" charset="0"/>
                </a:rPr>
                <a:t>PSS</a:t>
              </a:r>
            </a:p>
          </p:txBody>
        </p:sp>
        <p:sp>
          <p:nvSpPr>
            <p:cNvPr id="322" name="Rectangle 321">
              <a:extLst>
                <a:ext uri="{FF2B5EF4-FFF2-40B4-BE49-F238E27FC236}">
                  <a16:creationId xmlns:a16="http://schemas.microsoft.com/office/drawing/2014/main" id="{B13ECE94-35A6-482E-9161-5BE58DCCD17A}"/>
                </a:ext>
              </a:extLst>
            </p:cNvPr>
            <p:cNvSpPr>
              <a:spLocks/>
            </p:cNvSpPr>
            <p:nvPr/>
          </p:nvSpPr>
          <p:spPr>
            <a:xfrm rot="16200000">
              <a:off x="252394" y="3508967"/>
              <a:ext cx="509014" cy="199894"/>
            </a:xfrm>
            <a:prstGeom prst="rect">
              <a:avLst/>
            </a:prstGeom>
            <a:solidFill>
              <a:schemeClr val="tx1"/>
            </a:solidFill>
            <a:ln w="4707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519">
                  <a:solidFill>
                    <a:srgbClr val="FFFFFF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Tree Strike</a:t>
              </a:r>
            </a:p>
          </p:txBody>
        </p:sp>
        <p:sp>
          <p:nvSpPr>
            <p:cNvPr id="323" name="Rectangle 322">
              <a:extLst>
                <a:ext uri="{FF2B5EF4-FFF2-40B4-BE49-F238E27FC236}">
                  <a16:creationId xmlns:a16="http://schemas.microsoft.com/office/drawing/2014/main" id="{41452519-2631-42BE-B0A3-1B31BC412408}"/>
                </a:ext>
              </a:extLst>
            </p:cNvPr>
            <p:cNvSpPr>
              <a:spLocks/>
            </p:cNvSpPr>
            <p:nvPr/>
          </p:nvSpPr>
          <p:spPr>
            <a:xfrm>
              <a:off x="858292" y="2205718"/>
              <a:ext cx="1642383" cy="207725"/>
            </a:xfrm>
            <a:prstGeom prst="rect">
              <a:avLst/>
            </a:prstGeom>
            <a:solidFill>
              <a:schemeClr val="accent6"/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endParaRPr lang="en-US" sz="1000">
                <a:solidFill>
                  <a:srgbClr val="00465C"/>
                </a:solidFill>
                <a:latin typeface="Arial" panose="020B0604020202020204"/>
              </a:endParaRPr>
            </a:p>
          </p:txBody>
        </p:sp>
        <p:sp>
          <p:nvSpPr>
            <p:cNvPr id="324" name="Rectangle 323">
              <a:extLst>
                <a:ext uri="{FF2B5EF4-FFF2-40B4-BE49-F238E27FC236}">
                  <a16:creationId xmlns:a16="http://schemas.microsoft.com/office/drawing/2014/main" id="{290D75F9-5D4A-42EA-BE2B-FEADCD188270}"/>
                </a:ext>
              </a:extLst>
            </p:cNvPr>
            <p:cNvSpPr/>
            <p:nvPr/>
          </p:nvSpPr>
          <p:spPr>
            <a:xfrm>
              <a:off x="1902050" y="2774957"/>
              <a:ext cx="575617" cy="207725"/>
            </a:xfrm>
            <a:prstGeom prst="rect">
              <a:avLst/>
            </a:prstGeom>
            <a:solidFill>
              <a:schemeClr val="accent6"/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6947" rIns="0" bIns="16947" rtlCol="0" anchor="ctr"/>
            <a:lstStyle/>
            <a:p>
              <a:pPr algn="ctr" defTabSz="914422"/>
              <a:r>
                <a:rPr lang="en-US" sz="371">
                  <a:solidFill>
                    <a:srgbClr val="00465C"/>
                  </a:solidFill>
                  <a:latin typeface="Arial" panose="020B0604020202020204" pitchFamily="34" charset="0"/>
                </a:rPr>
                <a:t>Are there Egress / Ingress concerns expressed by PSS team?</a:t>
              </a:r>
            </a:p>
          </p:txBody>
        </p:sp>
        <p:sp>
          <p:nvSpPr>
            <p:cNvPr id="325" name="Rectangle 324">
              <a:extLst>
                <a:ext uri="{FF2B5EF4-FFF2-40B4-BE49-F238E27FC236}">
                  <a16:creationId xmlns:a16="http://schemas.microsoft.com/office/drawing/2014/main" id="{2F971AD3-322A-4EDE-93E0-E5366E0AC57F}"/>
                </a:ext>
              </a:extLst>
            </p:cNvPr>
            <p:cNvSpPr/>
            <p:nvPr/>
          </p:nvSpPr>
          <p:spPr>
            <a:xfrm>
              <a:off x="3980115" y="2205717"/>
              <a:ext cx="766146" cy="20772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>
                  <a:solidFill>
                    <a:srgbClr val="FFFFFF"/>
                  </a:solidFill>
                  <a:latin typeface="Arial" panose="020B0604020202020204" pitchFamily="34" charset="0"/>
                </a:rPr>
                <a:t>Area of impact identified, relocate to UG preferred and pursue relevant path</a:t>
              </a:r>
            </a:p>
          </p:txBody>
        </p:sp>
        <p:cxnSp>
          <p:nvCxnSpPr>
            <p:cNvPr id="326" name="Connector: Elbow 325">
              <a:extLst>
                <a:ext uri="{FF2B5EF4-FFF2-40B4-BE49-F238E27FC236}">
                  <a16:creationId xmlns:a16="http://schemas.microsoft.com/office/drawing/2014/main" id="{0F2CD4CB-3B3C-4A9E-A314-71606D3204CB}"/>
                </a:ext>
              </a:extLst>
            </p:cNvPr>
            <p:cNvCxnSpPr>
              <a:cxnSpLocks/>
              <a:stCxn id="323" idx="3"/>
              <a:endCxn id="361" idx="1"/>
            </p:cNvCxnSpPr>
            <p:nvPr/>
          </p:nvCxnSpPr>
          <p:spPr>
            <a:xfrm flipV="1">
              <a:off x="2500675" y="2308856"/>
              <a:ext cx="298187" cy="72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Rectangle 326">
              <a:extLst>
                <a:ext uri="{FF2B5EF4-FFF2-40B4-BE49-F238E27FC236}">
                  <a16:creationId xmlns:a16="http://schemas.microsoft.com/office/drawing/2014/main" id="{5B45B680-5EC7-43F9-BA50-8509DBE1244E}"/>
                </a:ext>
              </a:extLst>
            </p:cNvPr>
            <p:cNvSpPr/>
            <p:nvPr/>
          </p:nvSpPr>
          <p:spPr>
            <a:xfrm>
              <a:off x="3066098" y="2774908"/>
              <a:ext cx="766146" cy="207725"/>
            </a:xfrm>
            <a:prstGeom prst="rect">
              <a:avLst/>
            </a:prstGeom>
            <a:solidFill>
              <a:schemeClr val="accent6"/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>
                  <a:solidFill>
                    <a:srgbClr val="00465C"/>
                  </a:solidFill>
                  <a:latin typeface="Arial" panose="020B0604020202020204" pitchFamily="34" charset="0"/>
                </a:rPr>
                <a:t>Can the concern be safely mitigated utilizing intumescent wrapped or composite poles?</a:t>
              </a:r>
            </a:p>
          </p:txBody>
        </p:sp>
        <p:sp>
          <p:nvSpPr>
            <p:cNvPr id="328" name="Rectangle 327">
              <a:extLst>
                <a:ext uri="{FF2B5EF4-FFF2-40B4-BE49-F238E27FC236}">
                  <a16:creationId xmlns:a16="http://schemas.microsoft.com/office/drawing/2014/main" id="{F9595AD0-A62F-41A4-A731-1905EDE76868}"/>
                </a:ext>
              </a:extLst>
            </p:cNvPr>
            <p:cNvSpPr/>
            <p:nvPr/>
          </p:nvSpPr>
          <p:spPr>
            <a:xfrm>
              <a:off x="4325408" y="2774908"/>
              <a:ext cx="766146" cy="20772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>
                  <a:solidFill>
                    <a:srgbClr val="FFFFFF"/>
                  </a:solidFill>
                  <a:latin typeface="Arial" panose="020B0604020202020204" pitchFamily="34" charset="0"/>
                </a:rPr>
                <a:t>Area of impact identified, relocate to underground preferred</a:t>
              </a:r>
            </a:p>
          </p:txBody>
        </p:sp>
        <p:sp>
          <p:nvSpPr>
            <p:cNvPr id="329" name="Rectangle 328">
              <a:extLst>
                <a:ext uri="{FF2B5EF4-FFF2-40B4-BE49-F238E27FC236}">
                  <a16:creationId xmlns:a16="http://schemas.microsoft.com/office/drawing/2014/main" id="{79C6FC0D-B40C-4BA9-B479-6F40DEB5A92C}"/>
                </a:ext>
              </a:extLst>
            </p:cNvPr>
            <p:cNvSpPr/>
            <p:nvPr/>
          </p:nvSpPr>
          <p:spPr>
            <a:xfrm>
              <a:off x="858291" y="2479062"/>
              <a:ext cx="766146" cy="20772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>
                  <a:solidFill>
                    <a:srgbClr val="FFFFFF"/>
                  </a:solidFill>
                  <a:latin typeface="Arial" panose="020B0604020202020204" pitchFamily="34" charset="0"/>
                </a:rPr>
                <a:t>No area of impact identified, OH in place preferred</a:t>
              </a:r>
            </a:p>
          </p:txBody>
        </p:sp>
        <p:cxnSp>
          <p:nvCxnSpPr>
            <p:cNvPr id="330" name="Connector: Elbow 329">
              <a:extLst>
                <a:ext uri="{FF2B5EF4-FFF2-40B4-BE49-F238E27FC236}">
                  <a16:creationId xmlns:a16="http://schemas.microsoft.com/office/drawing/2014/main" id="{270CB7C9-EA27-42C2-A066-E6DF3846E2FC}"/>
                </a:ext>
              </a:extLst>
            </p:cNvPr>
            <p:cNvCxnSpPr>
              <a:cxnSpLocks/>
              <a:stCxn id="323" idx="2"/>
              <a:endCxn id="329" idx="0"/>
            </p:cNvCxnSpPr>
            <p:nvPr/>
          </p:nvCxnSpPr>
          <p:spPr>
            <a:xfrm rot="5400000">
              <a:off x="1427613" y="2227193"/>
              <a:ext cx="65619" cy="43811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Connector: Elbow 330">
              <a:extLst>
                <a:ext uri="{FF2B5EF4-FFF2-40B4-BE49-F238E27FC236}">
                  <a16:creationId xmlns:a16="http://schemas.microsoft.com/office/drawing/2014/main" id="{567BFED5-D5CD-4FFA-8661-1EE14CDA601F}"/>
                </a:ext>
              </a:extLst>
            </p:cNvPr>
            <p:cNvCxnSpPr>
              <a:cxnSpLocks/>
              <a:stCxn id="324" idx="2"/>
              <a:endCxn id="378" idx="0"/>
            </p:cNvCxnSpPr>
            <p:nvPr/>
          </p:nvCxnSpPr>
          <p:spPr>
            <a:xfrm rot="5400000">
              <a:off x="2154929" y="3017612"/>
              <a:ext cx="69862" cy="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Connector: Elbow 331">
              <a:extLst>
                <a:ext uri="{FF2B5EF4-FFF2-40B4-BE49-F238E27FC236}">
                  <a16:creationId xmlns:a16="http://schemas.microsoft.com/office/drawing/2014/main" id="{AC6FE937-CE99-414B-826B-C4BA60435B64}"/>
                </a:ext>
              </a:extLst>
            </p:cNvPr>
            <p:cNvCxnSpPr>
              <a:cxnSpLocks/>
              <a:stCxn id="327" idx="2"/>
              <a:endCxn id="378" idx="0"/>
            </p:cNvCxnSpPr>
            <p:nvPr/>
          </p:nvCxnSpPr>
          <p:spPr>
            <a:xfrm rot="5400000">
              <a:off x="2784560" y="2387933"/>
              <a:ext cx="69910" cy="1259311"/>
            </a:xfrm>
            <a:prstGeom prst="bentConnector3">
              <a:avLst>
                <a:gd name="adj1" fmla="val 37725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Connector: Elbow 332">
              <a:extLst>
                <a:ext uri="{FF2B5EF4-FFF2-40B4-BE49-F238E27FC236}">
                  <a16:creationId xmlns:a16="http://schemas.microsoft.com/office/drawing/2014/main" id="{647B74DC-670C-4C2E-BE83-3FF1F67933C8}"/>
                </a:ext>
              </a:extLst>
            </p:cNvPr>
            <p:cNvCxnSpPr>
              <a:cxnSpLocks/>
              <a:stCxn id="327" idx="3"/>
              <a:endCxn id="328" idx="1"/>
            </p:cNvCxnSpPr>
            <p:nvPr/>
          </p:nvCxnSpPr>
          <p:spPr>
            <a:xfrm flipV="1">
              <a:off x="3832243" y="2878770"/>
              <a:ext cx="493165" cy="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4" name="Rectangle 333">
              <a:extLst>
                <a:ext uri="{FF2B5EF4-FFF2-40B4-BE49-F238E27FC236}">
                  <a16:creationId xmlns:a16="http://schemas.microsoft.com/office/drawing/2014/main" id="{B224B49A-8F53-4064-AD96-7531823408B9}"/>
                </a:ext>
              </a:extLst>
            </p:cNvPr>
            <p:cNvSpPr>
              <a:spLocks/>
            </p:cNvSpPr>
            <p:nvPr/>
          </p:nvSpPr>
          <p:spPr>
            <a:xfrm>
              <a:off x="858290" y="3362738"/>
              <a:ext cx="821193" cy="251348"/>
            </a:xfrm>
            <a:prstGeom prst="rect">
              <a:avLst/>
            </a:prstGeom>
            <a:solidFill>
              <a:schemeClr val="accent6"/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6947" rIns="0" bIns="16947" rtlCol="0" anchor="ctr"/>
            <a:lstStyle/>
            <a:p>
              <a:pPr algn="ctr" defTabSz="914422"/>
              <a:r>
                <a:rPr lang="en-US" sz="371">
                  <a:solidFill>
                    <a:srgbClr val="00465C"/>
                  </a:solidFill>
                  <a:latin typeface="Arial" panose="020B0604020202020204" pitchFamily="34" charset="0"/>
                </a:rPr>
                <a:t>Are there areas identified with tree strike potential within the circuit segment?</a:t>
              </a:r>
            </a:p>
            <a:p>
              <a:pPr algn="ctr" defTabSz="914422"/>
              <a:r>
                <a:rPr lang="en-US" sz="371" b="1">
                  <a:solidFill>
                    <a:srgbClr val="00465C"/>
                  </a:solidFill>
                  <a:latin typeface="Arial" panose="020B0604020202020204" pitchFamily="34" charset="0"/>
                </a:rPr>
                <a:t>Low</a:t>
              </a:r>
              <a:r>
                <a:rPr lang="en-US" sz="371">
                  <a:solidFill>
                    <a:srgbClr val="00465C"/>
                  </a:solidFill>
                  <a:latin typeface="Arial" panose="020B0604020202020204" pitchFamily="34" charset="0"/>
                </a:rPr>
                <a:t> (0-5) </a:t>
              </a:r>
              <a:r>
                <a:rPr lang="en-US" sz="371" b="1">
                  <a:solidFill>
                    <a:srgbClr val="00465C"/>
                  </a:solidFill>
                  <a:latin typeface="Arial" panose="020B0604020202020204" pitchFamily="34" charset="0"/>
                </a:rPr>
                <a:t>Moderate </a:t>
              </a:r>
              <a:r>
                <a:rPr lang="en-US" sz="371">
                  <a:solidFill>
                    <a:srgbClr val="00465C"/>
                  </a:solidFill>
                  <a:latin typeface="Arial" panose="020B0604020202020204" pitchFamily="34" charset="0"/>
                </a:rPr>
                <a:t>(6-14) </a:t>
              </a:r>
              <a:r>
                <a:rPr lang="en-US" sz="371" b="1">
                  <a:solidFill>
                    <a:srgbClr val="00465C"/>
                  </a:solidFill>
                  <a:latin typeface="Arial" panose="020B0604020202020204" pitchFamily="34" charset="0"/>
                </a:rPr>
                <a:t>High </a:t>
              </a:r>
              <a:r>
                <a:rPr lang="en-US" sz="371">
                  <a:solidFill>
                    <a:srgbClr val="00465C"/>
                  </a:solidFill>
                  <a:latin typeface="Arial" panose="020B0604020202020204" pitchFamily="34" charset="0"/>
                </a:rPr>
                <a:t>(15+)</a:t>
              </a:r>
            </a:p>
          </p:txBody>
        </p:sp>
        <p:sp>
          <p:nvSpPr>
            <p:cNvPr id="335" name="Rectangle 334">
              <a:extLst>
                <a:ext uri="{FF2B5EF4-FFF2-40B4-BE49-F238E27FC236}">
                  <a16:creationId xmlns:a16="http://schemas.microsoft.com/office/drawing/2014/main" id="{EC73E42F-4D47-4DA8-8C1D-2BD7725063A3}"/>
                </a:ext>
              </a:extLst>
            </p:cNvPr>
            <p:cNvSpPr/>
            <p:nvPr/>
          </p:nvSpPr>
          <p:spPr>
            <a:xfrm>
              <a:off x="2298021" y="3384550"/>
              <a:ext cx="766146" cy="20772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>
                  <a:solidFill>
                    <a:srgbClr val="FFFFFF"/>
                  </a:solidFill>
                  <a:latin typeface="Arial" panose="020B0604020202020204" pitchFamily="34" charset="0"/>
                </a:rPr>
                <a:t>Area of impact identified, relocate to underground preferred</a:t>
              </a:r>
            </a:p>
          </p:txBody>
        </p:sp>
        <p:sp>
          <p:nvSpPr>
            <p:cNvPr id="336" name="Rectangle 335">
              <a:extLst>
                <a:ext uri="{FF2B5EF4-FFF2-40B4-BE49-F238E27FC236}">
                  <a16:creationId xmlns:a16="http://schemas.microsoft.com/office/drawing/2014/main" id="{A076BA3A-17DD-450B-8197-2E604408A802}"/>
                </a:ext>
              </a:extLst>
            </p:cNvPr>
            <p:cNvSpPr>
              <a:spLocks/>
            </p:cNvSpPr>
            <p:nvPr/>
          </p:nvSpPr>
          <p:spPr>
            <a:xfrm>
              <a:off x="885813" y="3685008"/>
              <a:ext cx="766146" cy="20772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>
                  <a:solidFill>
                    <a:srgbClr val="FFFFFF"/>
                  </a:solidFill>
                  <a:latin typeface="Arial" panose="020B0604020202020204" pitchFamily="34" charset="0"/>
                </a:rPr>
                <a:t>No area of impact identified, OH in place preferred</a:t>
              </a:r>
            </a:p>
          </p:txBody>
        </p:sp>
        <p:cxnSp>
          <p:nvCxnSpPr>
            <p:cNvPr id="337" name="Connector: Elbow 336">
              <a:extLst>
                <a:ext uri="{FF2B5EF4-FFF2-40B4-BE49-F238E27FC236}">
                  <a16:creationId xmlns:a16="http://schemas.microsoft.com/office/drawing/2014/main" id="{211F2F9B-3E29-48AC-8276-40DD35D04457}"/>
                </a:ext>
              </a:extLst>
            </p:cNvPr>
            <p:cNvCxnSpPr>
              <a:cxnSpLocks/>
              <a:stCxn id="334" idx="3"/>
              <a:endCxn id="335" idx="1"/>
            </p:cNvCxnSpPr>
            <p:nvPr/>
          </p:nvCxnSpPr>
          <p:spPr>
            <a:xfrm>
              <a:off x="1679482" y="3488413"/>
              <a:ext cx="618538" cy="470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or: Elbow 337">
              <a:extLst>
                <a:ext uri="{FF2B5EF4-FFF2-40B4-BE49-F238E27FC236}">
                  <a16:creationId xmlns:a16="http://schemas.microsoft.com/office/drawing/2014/main" id="{ACE34254-7061-40F3-8AC6-D52083E11BA1}"/>
                </a:ext>
              </a:extLst>
            </p:cNvPr>
            <p:cNvCxnSpPr>
              <a:cxnSpLocks/>
              <a:stCxn id="334" idx="2"/>
              <a:endCxn id="336" idx="0"/>
            </p:cNvCxnSpPr>
            <p:nvPr/>
          </p:nvCxnSpPr>
          <p:spPr>
            <a:xfrm rot="5400000">
              <a:off x="1233425" y="3649546"/>
              <a:ext cx="70922" cy="470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or: Elbow 338">
              <a:extLst>
                <a:ext uri="{FF2B5EF4-FFF2-40B4-BE49-F238E27FC236}">
                  <a16:creationId xmlns:a16="http://schemas.microsoft.com/office/drawing/2014/main" id="{95EC70AC-8DC7-4CC9-9C52-5FD57F63716F}"/>
                </a:ext>
              </a:extLst>
            </p:cNvPr>
            <p:cNvCxnSpPr>
              <a:cxnSpLocks/>
              <a:stCxn id="335" idx="3"/>
              <a:endCxn id="427" idx="0"/>
            </p:cNvCxnSpPr>
            <p:nvPr/>
          </p:nvCxnSpPr>
          <p:spPr>
            <a:xfrm flipH="1">
              <a:off x="1238454" y="3488412"/>
              <a:ext cx="1825713" cy="583246"/>
            </a:xfrm>
            <a:prstGeom prst="bentConnector4">
              <a:avLst>
                <a:gd name="adj1" fmla="val -12521"/>
                <a:gd name="adj2" fmla="val 84894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or: Elbow 339">
              <a:extLst>
                <a:ext uri="{FF2B5EF4-FFF2-40B4-BE49-F238E27FC236}">
                  <a16:creationId xmlns:a16="http://schemas.microsoft.com/office/drawing/2014/main" id="{09F4DA42-CDF3-469C-AAB8-A6464F0A61CF}"/>
                </a:ext>
              </a:extLst>
            </p:cNvPr>
            <p:cNvCxnSpPr>
              <a:cxnSpLocks/>
              <a:stCxn id="336" idx="2"/>
              <a:endCxn id="427" idx="0"/>
            </p:cNvCxnSpPr>
            <p:nvPr/>
          </p:nvCxnSpPr>
          <p:spPr>
            <a:xfrm rot="5400000">
              <a:off x="1164208" y="3966980"/>
              <a:ext cx="178926" cy="30433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or: Elbow 340">
              <a:extLst>
                <a:ext uri="{FF2B5EF4-FFF2-40B4-BE49-F238E27FC236}">
                  <a16:creationId xmlns:a16="http://schemas.microsoft.com/office/drawing/2014/main" id="{C0991155-2D4F-43B7-93C5-4534F8B61A0A}"/>
                </a:ext>
              </a:extLst>
            </p:cNvPr>
            <p:cNvCxnSpPr>
              <a:cxnSpLocks/>
              <a:stCxn id="329" idx="2"/>
              <a:endCxn id="364" idx="0"/>
            </p:cNvCxnSpPr>
            <p:nvPr/>
          </p:nvCxnSpPr>
          <p:spPr>
            <a:xfrm rot="16200000" flipH="1">
              <a:off x="1197765" y="2730385"/>
              <a:ext cx="88121" cy="92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or: Elbow 341">
              <a:extLst>
                <a:ext uri="{FF2B5EF4-FFF2-40B4-BE49-F238E27FC236}">
                  <a16:creationId xmlns:a16="http://schemas.microsoft.com/office/drawing/2014/main" id="{0431A4E1-609A-4B57-B0E0-B1386262836F}"/>
                </a:ext>
              </a:extLst>
            </p:cNvPr>
            <p:cNvCxnSpPr>
              <a:cxnSpLocks/>
              <a:stCxn id="325" idx="2"/>
              <a:endCxn id="364" idx="0"/>
            </p:cNvCxnSpPr>
            <p:nvPr/>
          </p:nvCxnSpPr>
          <p:spPr>
            <a:xfrm rot="5400000">
              <a:off x="2622004" y="1033723"/>
              <a:ext cx="361466" cy="3120902"/>
            </a:xfrm>
            <a:prstGeom prst="bentConnector3">
              <a:avLst>
                <a:gd name="adj1" fmla="val 8161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or: Elbow 342">
              <a:extLst>
                <a:ext uri="{FF2B5EF4-FFF2-40B4-BE49-F238E27FC236}">
                  <a16:creationId xmlns:a16="http://schemas.microsoft.com/office/drawing/2014/main" id="{431C2FA3-56BD-49F3-B430-7095B2A004B6}"/>
                </a:ext>
              </a:extLst>
            </p:cNvPr>
            <p:cNvCxnSpPr>
              <a:cxnSpLocks/>
              <a:stCxn id="324" idx="3"/>
              <a:endCxn id="327" idx="1"/>
            </p:cNvCxnSpPr>
            <p:nvPr/>
          </p:nvCxnSpPr>
          <p:spPr>
            <a:xfrm flipV="1">
              <a:off x="2477668" y="2878770"/>
              <a:ext cx="588430" cy="4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or: Elbow 343">
              <a:extLst>
                <a:ext uri="{FF2B5EF4-FFF2-40B4-BE49-F238E27FC236}">
                  <a16:creationId xmlns:a16="http://schemas.microsoft.com/office/drawing/2014/main" id="{4FE92ABA-0406-42C0-9AAA-FC47D74BE4E6}"/>
                </a:ext>
              </a:extLst>
            </p:cNvPr>
            <p:cNvCxnSpPr>
              <a:cxnSpLocks/>
              <a:stCxn id="328" idx="2"/>
              <a:endCxn id="334" idx="0"/>
            </p:cNvCxnSpPr>
            <p:nvPr/>
          </p:nvCxnSpPr>
          <p:spPr>
            <a:xfrm rot="5400000">
              <a:off x="2798632" y="1452888"/>
              <a:ext cx="380106" cy="3439595"/>
            </a:xfrm>
            <a:prstGeom prst="bentConnector3">
              <a:avLst>
                <a:gd name="adj1" fmla="val 85862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Connector: Elbow 344">
              <a:extLst>
                <a:ext uri="{FF2B5EF4-FFF2-40B4-BE49-F238E27FC236}">
                  <a16:creationId xmlns:a16="http://schemas.microsoft.com/office/drawing/2014/main" id="{D785F4CE-058F-4905-8C96-CC224E4060FB}"/>
                </a:ext>
              </a:extLst>
            </p:cNvPr>
            <p:cNvCxnSpPr>
              <a:cxnSpLocks/>
              <a:stCxn id="378" idx="2"/>
              <a:endCxn id="334" idx="0"/>
            </p:cNvCxnSpPr>
            <p:nvPr/>
          </p:nvCxnSpPr>
          <p:spPr>
            <a:xfrm rot="5400000">
              <a:off x="1678139" y="2851017"/>
              <a:ext cx="102470" cy="920973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978E67A7-9A98-4363-83D2-60BB67D2D756}"/>
                </a:ext>
              </a:extLst>
            </p:cNvPr>
            <p:cNvSpPr txBox="1">
              <a:spLocks/>
            </p:cNvSpPr>
            <p:nvPr/>
          </p:nvSpPr>
          <p:spPr>
            <a:xfrm>
              <a:off x="2540690" y="2216499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4784178E-6D1E-46BB-A54B-2F2940CFAC5C}"/>
                </a:ext>
              </a:extLst>
            </p:cNvPr>
            <p:cNvSpPr txBox="1">
              <a:spLocks/>
            </p:cNvSpPr>
            <p:nvPr/>
          </p:nvSpPr>
          <p:spPr>
            <a:xfrm>
              <a:off x="2441277" y="2796274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4F1D8AAB-39BD-458B-8435-E7EED05E2AE5}"/>
                </a:ext>
              </a:extLst>
            </p:cNvPr>
            <p:cNvSpPr txBox="1">
              <a:spLocks/>
            </p:cNvSpPr>
            <p:nvPr/>
          </p:nvSpPr>
          <p:spPr>
            <a:xfrm>
              <a:off x="3254657" y="3018619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130E26CA-1F83-493F-9E9C-4D811F238F9B}"/>
                </a:ext>
              </a:extLst>
            </p:cNvPr>
            <p:cNvSpPr txBox="1">
              <a:spLocks/>
            </p:cNvSpPr>
            <p:nvPr/>
          </p:nvSpPr>
          <p:spPr>
            <a:xfrm>
              <a:off x="1617760" y="3402244"/>
              <a:ext cx="526039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Moderate / High</a:t>
              </a:r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A5F46D59-B14F-4F79-B379-66315413D59C}"/>
                </a:ext>
              </a:extLst>
            </p:cNvPr>
            <p:cNvSpPr txBox="1">
              <a:spLocks/>
            </p:cNvSpPr>
            <p:nvPr/>
          </p:nvSpPr>
          <p:spPr>
            <a:xfrm>
              <a:off x="1608890" y="2403214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351" name="TextBox 350">
              <a:extLst>
                <a:ext uri="{FF2B5EF4-FFF2-40B4-BE49-F238E27FC236}">
                  <a16:creationId xmlns:a16="http://schemas.microsoft.com/office/drawing/2014/main" id="{64522B96-FB37-4183-9387-9775C073B9E0}"/>
                </a:ext>
              </a:extLst>
            </p:cNvPr>
            <p:cNvSpPr txBox="1">
              <a:spLocks/>
            </p:cNvSpPr>
            <p:nvPr/>
          </p:nvSpPr>
          <p:spPr>
            <a:xfrm>
              <a:off x="1994880" y="2974249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352" name="TextBox 351">
              <a:extLst>
                <a:ext uri="{FF2B5EF4-FFF2-40B4-BE49-F238E27FC236}">
                  <a16:creationId xmlns:a16="http://schemas.microsoft.com/office/drawing/2014/main" id="{BD1C9D34-774F-4B04-AE3B-D1187298AC1C}"/>
                </a:ext>
              </a:extLst>
            </p:cNvPr>
            <p:cNvSpPr txBox="1">
              <a:spLocks/>
            </p:cNvSpPr>
            <p:nvPr/>
          </p:nvSpPr>
          <p:spPr>
            <a:xfrm>
              <a:off x="3784035" y="2787299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353" name="TextBox 352">
              <a:extLst>
                <a:ext uri="{FF2B5EF4-FFF2-40B4-BE49-F238E27FC236}">
                  <a16:creationId xmlns:a16="http://schemas.microsoft.com/office/drawing/2014/main" id="{A0D4CAD1-AE86-4E70-8C1D-F8B06D0F997F}"/>
                </a:ext>
              </a:extLst>
            </p:cNvPr>
            <p:cNvSpPr txBox="1">
              <a:spLocks/>
            </p:cNvSpPr>
            <p:nvPr/>
          </p:nvSpPr>
          <p:spPr>
            <a:xfrm>
              <a:off x="1013218" y="3602914"/>
              <a:ext cx="326609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Low</a:t>
              </a:r>
            </a:p>
          </p:txBody>
        </p:sp>
        <p:grpSp>
          <p:nvGrpSpPr>
            <p:cNvPr id="354" name="Group 353">
              <a:extLst>
                <a:ext uri="{FF2B5EF4-FFF2-40B4-BE49-F238E27FC236}">
                  <a16:creationId xmlns:a16="http://schemas.microsoft.com/office/drawing/2014/main" id="{72E70E25-17EA-4B4C-BA3F-3ED07467B71E}"/>
                </a:ext>
              </a:extLst>
            </p:cNvPr>
            <p:cNvGrpSpPr/>
            <p:nvPr/>
          </p:nvGrpSpPr>
          <p:grpSpPr>
            <a:xfrm>
              <a:off x="4662357" y="1637358"/>
              <a:ext cx="609441" cy="411305"/>
              <a:chOff x="11887200" y="1300746"/>
              <a:chExt cx="1643605" cy="1109633"/>
            </a:xfrm>
          </p:grpSpPr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028239AB-5744-48F4-9ECA-5596F464AC37}"/>
                  </a:ext>
                </a:extLst>
              </p:cNvPr>
              <p:cNvSpPr/>
              <p:nvPr/>
            </p:nvSpPr>
            <p:spPr>
              <a:xfrm>
                <a:off x="11887200" y="1307373"/>
                <a:ext cx="1643605" cy="110300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4707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3894" tIns="16947" rIns="33894" bIns="16947" rtlCol="0" anchor="ctr"/>
              <a:lstStyle/>
              <a:p>
                <a:pPr algn="ctr" defTabSz="914422"/>
                <a:endParaRPr lang="en-US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97995911-C6F1-4807-8000-4FBB4E7A89E4}"/>
                  </a:ext>
                </a:extLst>
              </p:cNvPr>
              <p:cNvSpPr/>
              <p:nvPr/>
            </p:nvSpPr>
            <p:spPr>
              <a:xfrm>
                <a:off x="12057738" y="1594026"/>
                <a:ext cx="1302528" cy="306730"/>
              </a:xfrm>
              <a:prstGeom prst="rect">
                <a:avLst/>
              </a:prstGeom>
              <a:solidFill>
                <a:srgbClr val="CAB575"/>
              </a:solidFill>
              <a:ln w="4707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3894" tIns="16947" rIns="33894" bIns="16947" rtlCol="0" anchor="ctr"/>
              <a:lstStyle/>
              <a:p>
                <a:pPr algn="ctr" defTabSz="914422"/>
                <a:r>
                  <a:rPr lang="en-US" sz="519" b="1" dirty="0">
                    <a:solidFill>
                      <a:srgbClr val="00465C"/>
                    </a:solidFill>
                    <a:latin typeface="Arial" panose="020B0604020202020204" pitchFamily="34" charset="0"/>
                  </a:rPr>
                  <a:t>Decision</a:t>
                </a:r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B25669CD-00D8-4E79-83BF-4FA0D24FBE97}"/>
                  </a:ext>
                </a:extLst>
              </p:cNvPr>
              <p:cNvSpPr/>
              <p:nvPr/>
            </p:nvSpPr>
            <p:spPr>
              <a:xfrm>
                <a:off x="12057738" y="1975819"/>
                <a:ext cx="1302528" cy="30673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4707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3894" tIns="16947" rIns="33894" bIns="16947" rtlCol="0" anchor="ctr"/>
              <a:lstStyle/>
              <a:p>
                <a:pPr algn="ctr" defTabSz="914422"/>
                <a:r>
                  <a:rPr lang="en-US" sz="519" b="1">
                    <a:solidFill>
                      <a:srgbClr val="FFFFFF"/>
                    </a:solidFill>
                    <a:latin typeface="Arial" panose="020B0604020202020204" pitchFamily="34" charset="0"/>
                  </a:rPr>
                  <a:t>Step</a:t>
                </a:r>
              </a:p>
            </p:txBody>
          </p:sp>
          <p:sp>
            <p:nvSpPr>
              <p:cNvPr id="358" name="TextBox 357">
                <a:extLst>
                  <a:ext uri="{FF2B5EF4-FFF2-40B4-BE49-F238E27FC236}">
                    <a16:creationId xmlns:a16="http://schemas.microsoft.com/office/drawing/2014/main" id="{A0F0C07E-0B49-4E23-816F-48337DDA17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383015" y="1300746"/>
                <a:ext cx="651974" cy="277081"/>
              </a:xfrm>
              <a:prstGeom prst="rect">
                <a:avLst/>
              </a:prstGeom>
              <a:noFill/>
            </p:spPr>
            <p:txBody>
              <a:bodyPr wrap="square" lIns="33894" tIns="16947" rIns="33894" bIns="16947" rtlCol="0">
                <a:spAutoFit/>
              </a:bodyPr>
              <a:lstStyle/>
              <a:p>
                <a:pPr algn="ctr" defTabSz="914422"/>
                <a:r>
                  <a:rPr lang="en-US" sz="445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Key</a:t>
                </a:r>
              </a:p>
            </p:txBody>
          </p:sp>
        </p:grpSp>
        <p:sp>
          <p:nvSpPr>
            <p:cNvPr id="359" name="TextBox 358">
              <a:extLst>
                <a:ext uri="{FF2B5EF4-FFF2-40B4-BE49-F238E27FC236}">
                  <a16:creationId xmlns:a16="http://schemas.microsoft.com/office/drawing/2014/main" id="{180CF331-2FE6-4202-9670-472D651D9FC3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314946" y="2410993"/>
              <a:ext cx="677498" cy="102705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445" i="1">
                  <a:solidFill>
                    <a:srgbClr val="000000"/>
                  </a:solidFill>
                  <a:latin typeface="Arial" panose="020B0604020202020204" pitchFamily="34" charset="0"/>
                </a:rPr>
                <a:t>10-year Lookback </a:t>
              </a:r>
            </a:p>
          </p:txBody>
        </p:sp>
        <p:sp>
          <p:nvSpPr>
            <p:cNvPr id="360" name="TextBox 359">
              <a:extLst>
                <a:ext uri="{FF2B5EF4-FFF2-40B4-BE49-F238E27FC236}">
                  <a16:creationId xmlns:a16="http://schemas.microsoft.com/office/drawing/2014/main" id="{6633281B-8CC0-4107-90DC-7F34456AF4DB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314946" y="2990371"/>
              <a:ext cx="677498" cy="102705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445" i="1">
                  <a:solidFill>
                    <a:srgbClr val="000000"/>
                  </a:solidFill>
                  <a:latin typeface="Arial" panose="020B0604020202020204" pitchFamily="34" charset="0"/>
                </a:rPr>
                <a:t>PSS Report</a:t>
              </a:r>
            </a:p>
          </p:txBody>
        </p:sp>
        <p:sp>
          <p:nvSpPr>
            <p:cNvPr id="361" name="Rectangle 360">
              <a:extLst>
                <a:ext uri="{FF2B5EF4-FFF2-40B4-BE49-F238E27FC236}">
                  <a16:creationId xmlns:a16="http://schemas.microsoft.com/office/drawing/2014/main" id="{F8E6A3E5-7707-4FDF-9D01-16728B4070DF}"/>
                </a:ext>
              </a:extLst>
            </p:cNvPr>
            <p:cNvSpPr/>
            <p:nvPr/>
          </p:nvSpPr>
          <p:spPr>
            <a:xfrm>
              <a:off x="2798860" y="2204992"/>
              <a:ext cx="766146" cy="207725"/>
            </a:xfrm>
            <a:prstGeom prst="rect">
              <a:avLst/>
            </a:prstGeom>
            <a:solidFill>
              <a:srgbClr val="CAB575"/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 dirty="0">
                  <a:solidFill>
                    <a:srgbClr val="00465C"/>
                  </a:solidFill>
                  <a:latin typeface="Arial" panose="020B0604020202020204" pitchFamily="34" charset="0"/>
                </a:rPr>
                <a:t>Is OH hardening an acceptable mitigation using distribution line exclusion?</a:t>
              </a:r>
            </a:p>
          </p:txBody>
        </p:sp>
        <p:cxnSp>
          <p:nvCxnSpPr>
            <p:cNvPr id="362" name="Connector: Elbow 361">
              <a:extLst>
                <a:ext uri="{FF2B5EF4-FFF2-40B4-BE49-F238E27FC236}">
                  <a16:creationId xmlns:a16="http://schemas.microsoft.com/office/drawing/2014/main" id="{236C3483-5A3C-46F9-B45B-97D5D5063734}"/>
                </a:ext>
              </a:extLst>
            </p:cNvPr>
            <p:cNvCxnSpPr>
              <a:cxnSpLocks/>
              <a:stCxn id="361" idx="2"/>
              <a:endCxn id="329" idx="3"/>
            </p:cNvCxnSpPr>
            <p:nvPr/>
          </p:nvCxnSpPr>
          <p:spPr>
            <a:xfrm rot="5400000">
              <a:off x="2318083" y="1719072"/>
              <a:ext cx="170207" cy="1557498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3" name="TextBox 362">
              <a:extLst>
                <a:ext uri="{FF2B5EF4-FFF2-40B4-BE49-F238E27FC236}">
                  <a16:creationId xmlns:a16="http://schemas.microsoft.com/office/drawing/2014/main" id="{0DE83FF8-1271-44A3-88EF-2D6E24BC921B}"/>
                </a:ext>
              </a:extLst>
            </p:cNvPr>
            <p:cNvSpPr txBox="1">
              <a:spLocks/>
            </p:cNvSpPr>
            <p:nvPr/>
          </p:nvSpPr>
          <p:spPr>
            <a:xfrm>
              <a:off x="1902051" y="2490913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364" name="Rectangle 363">
              <a:extLst>
                <a:ext uri="{FF2B5EF4-FFF2-40B4-BE49-F238E27FC236}">
                  <a16:creationId xmlns:a16="http://schemas.microsoft.com/office/drawing/2014/main" id="{FEB83F4F-F8B4-4EAB-8F62-C9C6BF506B2F}"/>
                </a:ext>
              </a:extLst>
            </p:cNvPr>
            <p:cNvSpPr/>
            <p:nvPr/>
          </p:nvSpPr>
          <p:spPr>
            <a:xfrm>
              <a:off x="869173" y="2774908"/>
              <a:ext cx="746226" cy="207725"/>
            </a:xfrm>
            <a:prstGeom prst="rect">
              <a:avLst/>
            </a:prstGeom>
            <a:solidFill>
              <a:schemeClr val="accent6"/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>
                  <a:solidFill>
                    <a:srgbClr val="00465C"/>
                  </a:solidFill>
                  <a:latin typeface="Arial" panose="020B0604020202020204" pitchFamily="34" charset="0"/>
                </a:rPr>
                <a:t>Is the area being considered for HFRA Add/Remove?</a:t>
              </a:r>
            </a:p>
          </p:txBody>
        </p:sp>
        <p:sp>
          <p:nvSpPr>
            <p:cNvPr id="365" name="Rectangle 364">
              <a:extLst>
                <a:ext uri="{FF2B5EF4-FFF2-40B4-BE49-F238E27FC236}">
                  <a16:creationId xmlns:a16="http://schemas.microsoft.com/office/drawing/2014/main" id="{FF994752-8E65-46D2-A80D-DD96DAE64BE8}"/>
                </a:ext>
              </a:extLst>
            </p:cNvPr>
            <p:cNvSpPr/>
            <p:nvPr/>
          </p:nvSpPr>
          <p:spPr>
            <a:xfrm>
              <a:off x="868016" y="3058774"/>
              <a:ext cx="746226" cy="20772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>
                  <a:solidFill>
                    <a:srgbClr val="FFFFFF"/>
                  </a:solidFill>
                  <a:latin typeface="Arial" panose="020B0604020202020204" pitchFamily="34" charset="0"/>
                </a:rPr>
                <a:t>Consider potential scope adjustments</a:t>
              </a:r>
            </a:p>
          </p:txBody>
        </p:sp>
        <p:sp>
          <p:nvSpPr>
            <p:cNvPr id="366" name="TextBox 365">
              <a:extLst>
                <a:ext uri="{FF2B5EF4-FFF2-40B4-BE49-F238E27FC236}">
                  <a16:creationId xmlns:a16="http://schemas.microsoft.com/office/drawing/2014/main" id="{8D79406D-5CA0-4EDF-9A69-25FD70302613}"/>
                </a:ext>
              </a:extLst>
            </p:cNvPr>
            <p:cNvSpPr txBox="1">
              <a:spLocks/>
            </p:cNvSpPr>
            <p:nvPr/>
          </p:nvSpPr>
          <p:spPr>
            <a:xfrm>
              <a:off x="1554957" y="2787770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cxnSp>
          <p:nvCxnSpPr>
            <p:cNvPr id="367" name="Connector: Elbow 366">
              <a:extLst>
                <a:ext uri="{FF2B5EF4-FFF2-40B4-BE49-F238E27FC236}">
                  <a16:creationId xmlns:a16="http://schemas.microsoft.com/office/drawing/2014/main" id="{F3B372D5-CA3C-4E24-B7D8-A5DF5B41875A}"/>
                </a:ext>
              </a:extLst>
            </p:cNvPr>
            <p:cNvCxnSpPr>
              <a:cxnSpLocks/>
              <a:stCxn id="364" idx="3"/>
              <a:endCxn id="324" idx="1"/>
            </p:cNvCxnSpPr>
            <p:nvPr/>
          </p:nvCxnSpPr>
          <p:spPr>
            <a:xfrm>
              <a:off x="1615398" y="2878770"/>
              <a:ext cx="286652" cy="4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Connector: Elbow 367">
              <a:extLst>
                <a:ext uri="{FF2B5EF4-FFF2-40B4-BE49-F238E27FC236}">
                  <a16:creationId xmlns:a16="http://schemas.microsoft.com/office/drawing/2014/main" id="{304FC4AE-1E58-4E8C-A113-0CE712DB6B97}"/>
                </a:ext>
              </a:extLst>
            </p:cNvPr>
            <p:cNvCxnSpPr>
              <a:cxnSpLocks/>
              <a:stCxn id="364" idx="2"/>
              <a:endCxn id="365" idx="0"/>
            </p:cNvCxnSpPr>
            <p:nvPr/>
          </p:nvCxnSpPr>
          <p:spPr>
            <a:xfrm rot="5400000">
              <a:off x="1203638" y="3020124"/>
              <a:ext cx="76141" cy="115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Connector: Elbow 368">
              <a:extLst>
                <a:ext uri="{FF2B5EF4-FFF2-40B4-BE49-F238E27FC236}">
                  <a16:creationId xmlns:a16="http://schemas.microsoft.com/office/drawing/2014/main" id="{660293AE-840A-4973-AD60-5DF27D94DBD8}"/>
                </a:ext>
              </a:extLst>
            </p:cNvPr>
            <p:cNvCxnSpPr>
              <a:cxnSpLocks/>
              <a:stCxn id="365" idx="3"/>
              <a:endCxn id="324" idx="1"/>
            </p:cNvCxnSpPr>
            <p:nvPr/>
          </p:nvCxnSpPr>
          <p:spPr>
            <a:xfrm flipV="1">
              <a:off x="1614242" y="2878820"/>
              <a:ext cx="287808" cy="28381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0" name="TextBox 369">
              <a:extLst>
                <a:ext uri="{FF2B5EF4-FFF2-40B4-BE49-F238E27FC236}">
                  <a16:creationId xmlns:a16="http://schemas.microsoft.com/office/drawing/2014/main" id="{DD1A23F5-B100-46DD-B788-E6956FC0983B}"/>
                </a:ext>
              </a:extLst>
            </p:cNvPr>
            <p:cNvSpPr txBox="1">
              <a:spLocks/>
            </p:cNvSpPr>
            <p:nvPr/>
          </p:nvSpPr>
          <p:spPr>
            <a:xfrm>
              <a:off x="1199087" y="2969365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371" name="Rectangle 370">
              <a:extLst>
                <a:ext uri="{FF2B5EF4-FFF2-40B4-BE49-F238E27FC236}">
                  <a16:creationId xmlns:a16="http://schemas.microsoft.com/office/drawing/2014/main" id="{1CD2CA6E-7B59-445B-B74B-B1C86149F807}"/>
                </a:ext>
              </a:extLst>
            </p:cNvPr>
            <p:cNvSpPr>
              <a:spLocks/>
            </p:cNvSpPr>
            <p:nvPr/>
          </p:nvSpPr>
          <p:spPr>
            <a:xfrm rot="16200000">
              <a:off x="250140" y="1774749"/>
              <a:ext cx="509014" cy="199894"/>
            </a:xfrm>
            <a:prstGeom prst="rect">
              <a:avLst/>
            </a:prstGeom>
            <a:solidFill>
              <a:schemeClr val="tx1"/>
            </a:solidFill>
            <a:ln w="4707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519" dirty="0">
                  <a:solidFill>
                    <a:srgbClr val="FFFFFF"/>
                  </a:solidFill>
                  <a:latin typeface="Arial Black" panose="020B0A04020102020204" pitchFamily="34" charset="0"/>
                </a:rPr>
                <a:t>Removal / Buy Out</a:t>
              </a:r>
            </a:p>
          </p:txBody>
        </p:sp>
        <p:sp>
          <p:nvSpPr>
            <p:cNvPr id="372" name="Rectangle 371">
              <a:extLst>
                <a:ext uri="{FF2B5EF4-FFF2-40B4-BE49-F238E27FC236}">
                  <a16:creationId xmlns:a16="http://schemas.microsoft.com/office/drawing/2014/main" id="{B32A85EE-8AB5-4F19-9C35-14961387ECC5}"/>
                </a:ext>
              </a:extLst>
            </p:cNvPr>
            <p:cNvSpPr>
              <a:spLocks/>
            </p:cNvSpPr>
            <p:nvPr/>
          </p:nvSpPr>
          <p:spPr>
            <a:xfrm>
              <a:off x="858289" y="1770832"/>
              <a:ext cx="766146" cy="207725"/>
            </a:xfrm>
            <a:prstGeom prst="rect">
              <a:avLst/>
            </a:prstGeom>
            <a:solidFill>
              <a:schemeClr val="accent6"/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>
                  <a:solidFill>
                    <a:srgbClr val="00465C"/>
                  </a:solidFill>
                  <a:latin typeface="Arial" panose="020B0604020202020204" pitchFamily="34" charset="0"/>
                </a:rPr>
                <a:t>Is the project a candidate for Removal or Buy Out / Remote Grid?</a:t>
              </a:r>
            </a:p>
          </p:txBody>
        </p:sp>
        <p:cxnSp>
          <p:nvCxnSpPr>
            <p:cNvPr id="373" name="Connector: Elbow 372">
              <a:extLst>
                <a:ext uri="{FF2B5EF4-FFF2-40B4-BE49-F238E27FC236}">
                  <a16:creationId xmlns:a16="http://schemas.microsoft.com/office/drawing/2014/main" id="{27F445AE-5171-4CCF-99F9-2BDD026B943B}"/>
                </a:ext>
              </a:extLst>
            </p:cNvPr>
            <p:cNvCxnSpPr>
              <a:cxnSpLocks/>
              <a:stCxn id="372" idx="2"/>
              <a:endCxn id="323" idx="0"/>
            </p:cNvCxnSpPr>
            <p:nvPr/>
          </p:nvCxnSpPr>
          <p:spPr>
            <a:xfrm rot="16200000" flipH="1">
              <a:off x="1346843" y="1873077"/>
              <a:ext cx="227160" cy="43812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TextBox 373">
              <a:extLst>
                <a:ext uri="{FF2B5EF4-FFF2-40B4-BE49-F238E27FC236}">
                  <a16:creationId xmlns:a16="http://schemas.microsoft.com/office/drawing/2014/main" id="{CD8AFF62-CA0B-4F42-A226-26CE10DEB293}"/>
                </a:ext>
              </a:extLst>
            </p:cNvPr>
            <p:cNvSpPr txBox="1">
              <a:spLocks/>
            </p:cNvSpPr>
            <p:nvPr/>
          </p:nvSpPr>
          <p:spPr>
            <a:xfrm>
              <a:off x="1199087" y="1983856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375" name="Rectangle 374">
              <a:extLst>
                <a:ext uri="{FF2B5EF4-FFF2-40B4-BE49-F238E27FC236}">
                  <a16:creationId xmlns:a16="http://schemas.microsoft.com/office/drawing/2014/main" id="{7B1840EF-0BFF-483E-A69C-21151FFF0F3B}"/>
                </a:ext>
              </a:extLst>
            </p:cNvPr>
            <p:cNvSpPr>
              <a:spLocks/>
            </p:cNvSpPr>
            <p:nvPr/>
          </p:nvSpPr>
          <p:spPr>
            <a:xfrm>
              <a:off x="2115754" y="1770832"/>
              <a:ext cx="766146" cy="20772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>
                  <a:solidFill>
                    <a:srgbClr val="FFFFFF"/>
                  </a:solidFill>
                  <a:latin typeface="Arial" panose="020B0604020202020204" pitchFamily="34" charset="0"/>
                </a:rPr>
                <a:t>Proceed with evaluation of Removal / Buy Out / Remote Grid</a:t>
              </a:r>
            </a:p>
          </p:txBody>
        </p:sp>
        <p:cxnSp>
          <p:nvCxnSpPr>
            <p:cNvPr id="376" name="Connector: Elbow 375">
              <a:extLst>
                <a:ext uri="{FF2B5EF4-FFF2-40B4-BE49-F238E27FC236}">
                  <a16:creationId xmlns:a16="http://schemas.microsoft.com/office/drawing/2014/main" id="{80F46584-0B79-4526-AF93-244732EAA23D}"/>
                </a:ext>
              </a:extLst>
            </p:cNvPr>
            <p:cNvCxnSpPr>
              <a:cxnSpLocks/>
              <a:stCxn id="372" idx="3"/>
              <a:endCxn id="375" idx="1"/>
            </p:cNvCxnSpPr>
            <p:nvPr/>
          </p:nvCxnSpPr>
          <p:spPr>
            <a:xfrm>
              <a:off x="1624436" y="1874695"/>
              <a:ext cx="491319" cy="470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7" name="TextBox 376">
              <a:extLst>
                <a:ext uri="{FF2B5EF4-FFF2-40B4-BE49-F238E27FC236}">
                  <a16:creationId xmlns:a16="http://schemas.microsoft.com/office/drawing/2014/main" id="{D05866D6-F772-4020-B0BC-FB9AB6286A4D}"/>
                </a:ext>
              </a:extLst>
            </p:cNvPr>
            <p:cNvSpPr txBox="1">
              <a:spLocks/>
            </p:cNvSpPr>
            <p:nvPr/>
          </p:nvSpPr>
          <p:spPr>
            <a:xfrm>
              <a:off x="1594620" y="1786259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378" name="Rectangle 377">
              <a:extLst>
                <a:ext uri="{FF2B5EF4-FFF2-40B4-BE49-F238E27FC236}">
                  <a16:creationId xmlns:a16="http://schemas.microsoft.com/office/drawing/2014/main" id="{E3D38F56-9FE2-4846-AD73-A0D5F0731A04}"/>
                </a:ext>
              </a:extLst>
            </p:cNvPr>
            <p:cNvSpPr/>
            <p:nvPr/>
          </p:nvSpPr>
          <p:spPr>
            <a:xfrm>
              <a:off x="1902050" y="3052543"/>
              <a:ext cx="575617" cy="20772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4707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894" tIns="16947" rIns="33894" bIns="16947" rtlCol="0" anchor="ctr"/>
            <a:lstStyle/>
            <a:p>
              <a:pPr algn="ctr" defTabSz="914422"/>
              <a:r>
                <a:rPr lang="en-US" sz="371">
                  <a:solidFill>
                    <a:srgbClr val="FFFFFF"/>
                  </a:solidFill>
                  <a:latin typeface="Arial" panose="020B0604020202020204" pitchFamily="34" charset="0"/>
                </a:rPr>
                <a:t>No area of impact identified, OH in place preferred</a:t>
              </a:r>
            </a:p>
          </p:txBody>
        </p:sp>
        <p:sp>
          <p:nvSpPr>
            <p:cNvPr id="379" name="Rectangle 378">
              <a:extLst>
                <a:ext uri="{FF2B5EF4-FFF2-40B4-BE49-F238E27FC236}">
                  <a16:creationId xmlns:a16="http://schemas.microsoft.com/office/drawing/2014/main" id="{1554D949-2575-4E07-B5EB-6FB3F7A1C2BB}"/>
                </a:ext>
              </a:extLst>
            </p:cNvPr>
            <p:cNvSpPr>
              <a:spLocks/>
            </p:cNvSpPr>
            <p:nvPr/>
          </p:nvSpPr>
          <p:spPr>
            <a:xfrm>
              <a:off x="872651" y="2206906"/>
              <a:ext cx="751785" cy="205426"/>
            </a:xfrm>
            <a:prstGeom prst="rect">
              <a:avLst/>
            </a:prstGeom>
          </p:spPr>
          <p:txBody>
            <a:bodyPr wrap="square" lIns="33894" tIns="16947" rIns="33894" bIns="16947">
              <a:spAutoFit/>
            </a:bodyPr>
            <a:lstStyle/>
            <a:p>
              <a:pPr algn="ctr" defTabSz="914422"/>
              <a:r>
                <a:rPr lang="en-US" sz="371">
                  <a:solidFill>
                    <a:srgbClr val="00465C"/>
                  </a:solidFill>
                  <a:latin typeface="Arial" panose="020B0604020202020204" pitchFamily="34" charset="0"/>
                </a:rPr>
                <a:t>Is this an area that is impacted directly by PSPS (&gt;8 Frequency or &gt;1,200 Cust Impact)?</a:t>
              </a:r>
            </a:p>
          </p:txBody>
        </p:sp>
        <p:sp>
          <p:nvSpPr>
            <p:cNvPr id="380" name="Rectangle 379">
              <a:extLst>
                <a:ext uri="{FF2B5EF4-FFF2-40B4-BE49-F238E27FC236}">
                  <a16:creationId xmlns:a16="http://schemas.microsoft.com/office/drawing/2014/main" id="{2D578240-BEAD-4EE9-8DBF-B1F908E43EE0}"/>
                </a:ext>
              </a:extLst>
            </p:cNvPr>
            <p:cNvSpPr>
              <a:spLocks/>
            </p:cNvSpPr>
            <p:nvPr/>
          </p:nvSpPr>
          <p:spPr>
            <a:xfrm>
              <a:off x="1799117" y="2206905"/>
              <a:ext cx="678551" cy="205426"/>
            </a:xfrm>
            <a:prstGeom prst="rect">
              <a:avLst/>
            </a:prstGeom>
          </p:spPr>
          <p:txBody>
            <a:bodyPr wrap="square" lIns="33894" tIns="16947" rIns="33894" bIns="16947">
              <a:spAutoFit/>
            </a:bodyPr>
            <a:lstStyle/>
            <a:p>
              <a:pPr algn="ctr" defTabSz="914422"/>
              <a:r>
                <a:rPr lang="en-US" sz="371">
                  <a:solidFill>
                    <a:srgbClr val="00465C"/>
                  </a:solidFill>
                  <a:latin typeface="Arial" panose="020B0604020202020204" pitchFamily="34" charset="0"/>
                </a:rPr>
                <a:t>Are there any critical customers within zone necessary to protect?</a:t>
              </a:r>
            </a:p>
          </p:txBody>
        </p:sp>
        <p:sp>
          <p:nvSpPr>
            <p:cNvPr id="381" name="Rectangle 380">
              <a:extLst>
                <a:ext uri="{FF2B5EF4-FFF2-40B4-BE49-F238E27FC236}">
                  <a16:creationId xmlns:a16="http://schemas.microsoft.com/office/drawing/2014/main" id="{10767567-7114-444B-8858-0EBC91BE5CE3}"/>
                </a:ext>
              </a:extLst>
            </p:cNvPr>
            <p:cNvSpPr>
              <a:spLocks/>
            </p:cNvSpPr>
            <p:nvPr/>
          </p:nvSpPr>
          <p:spPr>
            <a:xfrm>
              <a:off x="1608382" y="2258243"/>
              <a:ext cx="180206" cy="102705"/>
            </a:xfrm>
            <a:prstGeom prst="rect">
              <a:avLst/>
            </a:prstGeom>
          </p:spPr>
          <p:txBody>
            <a:bodyPr wrap="square" lIns="33894" tIns="16947" rIns="33894" bIns="16947">
              <a:spAutoFit/>
            </a:bodyPr>
            <a:lstStyle/>
            <a:p>
              <a:pPr algn="ctr" defTabSz="914422"/>
              <a:r>
                <a:rPr lang="en-US" sz="445" b="1">
                  <a:solidFill>
                    <a:srgbClr val="00465C"/>
                  </a:solidFill>
                  <a:latin typeface="Arial" panose="020B0604020202020204" pitchFamily="34" charset="0"/>
                </a:rPr>
                <a:t>OR</a:t>
              </a:r>
            </a:p>
          </p:txBody>
        </p:sp>
        <p:cxnSp>
          <p:nvCxnSpPr>
            <p:cNvPr id="382" name="Connector: Elbow 381">
              <a:extLst>
                <a:ext uri="{FF2B5EF4-FFF2-40B4-BE49-F238E27FC236}">
                  <a16:creationId xmlns:a16="http://schemas.microsoft.com/office/drawing/2014/main" id="{DDF90083-F07C-4006-8E30-31E372D546A3}"/>
                </a:ext>
              </a:extLst>
            </p:cNvPr>
            <p:cNvCxnSpPr>
              <a:cxnSpLocks/>
              <a:stCxn id="361" idx="3"/>
              <a:endCxn id="325" idx="1"/>
            </p:cNvCxnSpPr>
            <p:nvPr/>
          </p:nvCxnSpPr>
          <p:spPr>
            <a:xfrm>
              <a:off x="3565007" y="2308855"/>
              <a:ext cx="415107" cy="724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3" name="TextBox 382">
              <a:extLst>
                <a:ext uri="{FF2B5EF4-FFF2-40B4-BE49-F238E27FC236}">
                  <a16:creationId xmlns:a16="http://schemas.microsoft.com/office/drawing/2014/main" id="{5020DCF2-3341-4D7B-A96E-E65BE2051596}"/>
                </a:ext>
              </a:extLst>
            </p:cNvPr>
            <p:cNvSpPr txBox="1">
              <a:spLocks/>
            </p:cNvSpPr>
            <p:nvPr/>
          </p:nvSpPr>
          <p:spPr>
            <a:xfrm>
              <a:off x="3637687" y="2216499"/>
              <a:ext cx="241748" cy="91292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cxnSp>
          <p:nvCxnSpPr>
            <p:cNvPr id="384" name="Connector: Elbow 383">
              <a:extLst>
                <a:ext uri="{FF2B5EF4-FFF2-40B4-BE49-F238E27FC236}">
                  <a16:creationId xmlns:a16="http://schemas.microsoft.com/office/drawing/2014/main" id="{FBBB1343-252D-40DE-9D8D-FE1643E5AFE4}"/>
                </a:ext>
              </a:extLst>
            </p:cNvPr>
            <p:cNvCxnSpPr>
              <a:cxnSpLocks/>
              <a:stCxn id="375" idx="2"/>
              <a:endCxn id="323" idx="0"/>
            </p:cNvCxnSpPr>
            <p:nvPr/>
          </p:nvCxnSpPr>
          <p:spPr>
            <a:xfrm rot="5400000">
              <a:off x="1975575" y="1682465"/>
              <a:ext cx="227160" cy="81934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5" name="Group 384">
              <a:extLst>
                <a:ext uri="{FF2B5EF4-FFF2-40B4-BE49-F238E27FC236}">
                  <a16:creationId xmlns:a16="http://schemas.microsoft.com/office/drawing/2014/main" id="{41BFE17A-AB79-46F8-BD46-C6D4079BEBC0}"/>
                </a:ext>
              </a:extLst>
            </p:cNvPr>
            <p:cNvGrpSpPr/>
            <p:nvPr/>
          </p:nvGrpSpPr>
          <p:grpSpPr>
            <a:xfrm>
              <a:off x="4940712" y="2277526"/>
              <a:ext cx="104312" cy="84331"/>
              <a:chOff x="884203" y="1611579"/>
              <a:chExt cx="281320" cy="227512"/>
            </a:xfrm>
          </p:grpSpPr>
          <p:sp>
            <p:nvSpPr>
              <p:cNvPr id="386" name="Arc 385">
                <a:extLst>
                  <a:ext uri="{FF2B5EF4-FFF2-40B4-BE49-F238E27FC236}">
                    <a16:creationId xmlns:a16="http://schemas.microsoft.com/office/drawing/2014/main" id="{2B463C77-5A0A-4452-85CA-BA6170823E94}"/>
                  </a:ext>
                </a:extLst>
              </p:cNvPr>
              <p:cNvSpPr/>
              <p:nvPr/>
            </p:nvSpPr>
            <p:spPr>
              <a:xfrm rot="2707853">
                <a:off x="926531" y="1600099"/>
                <a:ext cx="227512" cy="250472"/>
              </a:xfrm>
              <a:prstGeom prst="arc">
                <a:avLst/>
              </a:prstGeom>
              <a:ln w="2354" cap="flat" cmpd="sng" algn="ctr">
                <a:solidFill>
                  <a:schemeClr val="accent1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33900" tIns="16950" rIns="33900" bIns="16950" rtlCol="0" anchor="ctr"/>
              <a:lstStyle/>
              <a:p>
                <a:pPr algn="ctr" defTabSz="914422"/>
                <a:endParaRPr lang="en-U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  <p:sp>
            <p:nvSpPr>
              <p:cNvPr id="387" name="Arc 386">
                <a:extLst>
                  <a:ext uri="{FF2B5EF4-FFF2-40B4-BE49-F238E27FC236}">
                    <a16:creationId xmlns:a16="http://schemas.microsoft.com/office/drawing/2014/main" id="{FAF7A68B-FE01-4448-82F7-B13D9A7CF01E}"/>
                  </a:ext>
                </a:extLst>
              </p:cNvPr>
              <p:cNvSpPr/>
              <p:nvPr/>
            </p:nvSpPr>
            <p:spPr>
              <a:xfrm rot="2707853">
                <a:off x="895683" y="1600099"/>
                <a:ext cx="227512" cy="250472"/>
              </a:xfrm>
              <a:prstGeom prst="arc">
                <a:avLst/>
              </a:prstGeom>
              <a:ln w="2354" cap="flat" cmpd="sng" algn="ctr">
                <a:solidFill>
                  <a:schemeClr val="accent1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33900" tIns="16950" rIns="33900" bIns="16950" rtlCol="0" anchor="ctr"/>
              <a:lstStyle/>
              <a:p>
                <a:pPr algn="ctr" defTabSz="914422"/>
                <a:endParaRPr lang="en-U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p:grp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6BDBD1B1-10B7-4D23-82BB-0D9EA327BB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0850" y="2314707"/>
              <a:ext cx="314231" cy="1611"/>
            </a:xfrm>
            <a:prstGeom prst="line">
              <a:avLst/>
            </a:prstGeom>
            <a:ln w="6350" cap="flat" cmpd="sng" algn="ctr">
              <a:solidFill>
                <a:schemeClr val="accent1">
                  <a:lumMod val="100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" name="TextBox 388">
              <a:extLst>
                <a:ext uri="{FF2B5EF4-FFF2-40B4-BE49-F238E27FC236}">
                  <a16:creationId xmlns:a16="http://schemas.microsoft.com/office/drawing/2014/main" id="{9DA32D2B-71CF-4824-83E6-52CF32A8D8B6}"/>
                </a:ext>
              </a:extLst>
            </p:cNvPr>
            <p:cNvSpPr txBox="1">
              <a:spLocks/>
            </p:cNvSpPr>
            <p:nvPr/>
          </p:nvSpPr>
          <p:spPr>
            <a:xfrm>
              <a:off x="5014359" y="2222940"/>
              <a:ext cx="241748" cy="205426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Full PSPS Project</a:t>
              </a:r>
            </a:p>
          </p:txBody>
        </p:sp>
        <p:sp>
          <p:nvSpPr>
            <p:cNvPr id="390" name="TextBox 389">
              <a:extLst>
                <a:ext uri="{FF2B5EF4-FFF2-40B4-BE49-F238E27FC236}">
                  <a16:creationId xmlns:a16="http://schemas.microsoft.com/office/drawing/2014/main" id="{E517C1F5-A0B2-4A9B-967F-2E1D3E0B60F7}"/>
                </a:ext>
              </a:extLst>
            </p:cNvPr>
            <p:cNvSpPr txBox="1">
              <a:spLocks/>
            </p:cNvSpPr>
            <p:nvPr/>
          </p:nvSpPr>
          <p:spPr>
            <a:xfrm>
              <a:off x="4097101" y="2443274"/>
              <a:ext cx="302870" cy="205426"/>
            </a:xfrm>
            <a:prstGeom prst="rect">
              <a:avLst/>
            </a:prstGeom>
            <a:noFill/>
          </p:spPr>
          <p:txBody>
            <a:bodyPr wrap="square" lIns="33894" tIns="16947" rIns="33894" bIns="16947" rtlCol="0">
              <a:spAutoFit/>
            </a:bodyPr>
            <a:lstStyle/>
            <a:p>
              <a:pPr algn="ctr" defTabSz="914422"/>
              <a:r>
                <a:rPr lang="en-US" sz="371" b="1">
                  <a:solidFill>
                    <a:srgbClr val="000000"/>
                  </a:solidFill>
                  <a:latin typeface="Arial" panose="020B0604020202020204" pitchFamily="34" charset="0"/>
                </a:rPr>
                <a:t>Mitigate within zone</a:t>
              </a:r>
            </a:p>
          </p:txBody>
        </p:sp>
        <p:grpSp>
          <p:nvGrpSpPr>
            <p:cNvPr id="391" name="Group 390">
              <a:extLst>
                <a:ext uri="{FF2B5EF4-FFF2-40B4-BE49-F238E27FC236}">
                  <a16:creationId xmlns:a16="http://schemas.microsoft.com/office/drawing/2014/main" id="{4B920DDF-26A4-44BD-96E7-D94773ACF1E0}"/>
                </a:ext>
              </a:extLst>
            </p:cNvPr>
            <p:cNvGrpSpPr/>
            <p:nvPr/>
          </p:nvGrpSpPr>
          <p:grpSpPr>
            <a:xfrm>
              <a:off x="404699" y="4039467"/>
              <a:ext cx="4684361" cy="2391315"/>
              <a:chOff x="404698" y="3972792"/>
              <a:chExt cx="4684361" cy="2523828"/>
            </a:xfrm>
          </p:grpSpPr>
          <p:sp>
            <p:nvSpPr>
              <p:cNvPr id="392" name="Rectangle 391">
                <a:extLst>
                  <a:ext uri="{FF2B5EF4-FFF2-40B4-BE49-F238E27FC236}">
                    <a16:creationId xmlns:a16="http://schemas.microsoft.com/office/drawing/2014/main" id="{6EAAAAC6-5A76-4007-AE3B-33D871503900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133157" y="5071266"/>
                <a:ext cx="742819" cy="199737"/>
              </a:xfrm>
              <a:prstGeom prst="rect">
                <a:avLst/>
              </a:prstGeom>
              <a:solidFill>
                <a:schemeClr val="tx1"/>
              </a:solidFill>
              <a:ln w="4458" cap="flat" cmpd="sng" algn="ctr">
                <a:solidFill>
                  <a:schemeClr val="tx2">
                    <a:lumMod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92">
                    <a:solidFill>
                      <a:srgbClr val="FFFFFF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EASOP</a:t>
                </a:r>
              </a:p>
            </p:txBody>
          </p:sp>
          <p:sp>
            <p:nvSpPr>
              <p:cNvPr id="393" name="Rectangle 392">
                <a:extLst>
                  <a:ext uri="{FF2B5EF4-FFF2-40B4-BE49-F238E27FC236}">
                    <a16:creationId xmlns:a16="http://schemas.microsoft.com/office/drawing/2014/main" id="{9C0DCD3F-62A9-4AB1-94EF-2FD50A73E853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133157" y="5887020"/>
                <a:ext cx="742819" cy="199737"/>
              </a:xfrm>
              <a:prstGeom prst="rect">
                <a:avLst/>
              </a:prstGeom>
              <a:solidFill>
                <a:schemeClr val="tx1"/>
              </a:solidFill>
              <a:ln w="4458" cap="flat" cmpd="sng" algn="ctr">
                <a:solidFill>
                  <a:schemeClr val="tx2">
                    <a:lumMod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92">
                    <a:solidFill>
                      <a:srgbClr val="FFFFFF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WGC</a:t>
                </a:r>
              </a:p>
            </p:txBody>
          </p:sp>
          <p:sp>
            <p:nvSpPr>
              <p:cNvPr id="394" name="Rectangle 393">
                <a:extLst>
                  <a:ext uri="{FF2B5EF4-FFF2-40B4-BE49-F238E27FC236}">
                    <a16:creationId xmlns:a16="http://schemas.microsoft.com/office/drawing/2014/main" id="{89972FFC-E727-4545-8C1B-11B87F1BE0ED}"/>
                  </a:ext>
                </a:extLst>
              </p:cNvPr>
              <p:cNvSpPr/>
              <p:nvPr/>
            </p:nvSpPr>
            <p:spPr>
              <a:xfrm>
                <a:off x="775299" y="4852621"/>
                <a:ext cx="926308" cy="275582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4458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22">
                    <a:solidFill>
                      <a:srgbClr val="FFFFFF"/>
                    </a:solidFill>
                    <a:latin typeface="Arial" panose="020B0604020202020204" pitchFamily="34" charset="0"/>
                  </a:rPr>
                  <a:t>Compile execution risks, costs and risk reduction and identify the highest RSE</a:t>
                </a:r>
              </a:p>
            </p:txBody>
          </p:sp>
          <p:sp>
            <p:nvSpPr>
              <p:cNvPr id="395" name="Rectangle 394">
                <a:extLst>
                  <a:ext uri="{FF2B5EF4-FFF2-40B4-BE49-F238E27FC236}">
                    <a16:creationId xmlns:a16="http://schemas.microsoft.com/office/drawing/2014/main" id="{C46DC0F9-D621-4B45-984A-9878BC95F5D7}"/>
                  </a:ext>
                </a:extLst>
              </p:cNvPr>
              <p:cNvSpPr/>
              <p:nvPr/>
            </p:nvSpPr>
            <p:spPr>
              <a:xfrm>
                <a:off x="2033620" y="4852622"/>
                <a:ext cx="1286392" cy="275582"/>
              </a:xfrm>
              <a:prstGeom prst="rect">
                <a:avLst/>
              </a:prstGeom>
              <a:solidFill>
                <a:schemeClr val="accent6"/>
              </a:solidFill>
              <a:ln w="4458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22">
                    <a:solidFill>
                      <a:srgbClr val="00465C"/>
                    </a:solidFill>
                    <a:latin typeface="Arial" panose="020B0604020202020204" pitchFamily="34" charset="0"/>
                  </a:rPr>
                  <a:t>If alternatives fall within a 25% range, is there additional benefit to choosing an alternative that is not the top ranked RSE?</a:t>
                </a:r>
              </a:p>
            </p:txBody>
          </p:sp>
          <p:sp>
            <p:nvSpPr>
              <p:cNvPr id="396" name="Rectangle 395">
                <a:extLst>
                  <a:ext uri="{FF2B5EF4-FFF2-40B4-BE49-F238E27FC236}">
                    <a16:creationId xmlns:a16="http://schemas.microsoft.com/office/drawing/2014/main" id="{6F3F1787-8BE5-4F83-93C7-1F9E88CCFA07}"/>
                  </a:ext>
                </a:extLst>
              </p:cNvPr>
              <p:cNvSpPr/>
              <p:nvPr/>
            </p:nvSpPr>
            <p:spPr>
              <a:xfrm>
                <a:off x="3814854" y="4852621"/>
                <a:ext cx="926308" cy="275582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4458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22">
                    <a:solidFill>
                      <a:srgbClr val="FFFFFF"/>
                    </a:solidFill>
                    <a:latin typeface="Arial" panose="020B0604020202020204" pitchFamily="34" charset="0"/>
                  </a:rPr>
                  <a:t>Identify target locations, underground preferred</a:t>
                </a:r>
              </a:p>
            </p:txBody>
          </p:sp>
          <p:sp>
            <p:nvSpPr>
              <p:cNvPr id="397" name="Rectangle 396">
                <a:extLst>
                  <a:ext uri="{FF2B5EF4-FFF2-40B4-BE49-F238E27FC236}">
                    <a16:creationId xmlns:a16="http://schemas.microsoft.com/office/drawing/2014/main" id="{D24D014C-D290-49E6-AE79-43DE46154734}"/>
                  </a:ext>
                </a:extLst>
              </p:cNvPr>
              <p:cNvSpPr/>
              <p:nvPr/>
            </p:nvSpPr>
            <p:spPr>
              <a:xfrm>
                <a:off x="775298" y="5242275"/>
                <a:ext cx="926308" cy="275582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4458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22">
                    <a:solidFill>
                      <a:srgbClr val="FFFFFF"/>
                    </a:solidFill>
                    <a:latin typeface="Arial" panose="020B0604020202020204" pitchFamily="34" charset="0"/>
                  </a:rPr>
                  <a:t>Recommend OH/Hybrid alternative and present alternative cost for decision</a:t>
                </a:r>
              </a:p>
            </p:txBody>
          </p:sp>
          <p:cxnSp>
            <p:nvCxnSpPr>
              <p:cNvPr id="398" name="Connector: Elbow 397">
                <a:extLst>
                  <a:ext uri="{FF2B5EF4-FFF2-40B4-BE49-F238E27FC236}">
                    <a16:creationId xmlns:a16="http://schemas.microsoft.com/office/drawing/2014/main" id="{74E711BC-7130-415B-800A-6351142EC7DE}"/>
                  </a:ext>
                </a:extLst>
              </p:cNvPr>
              <p:cNvCxnSpPr>
                <a:cxnSpLocks/>
                <a:stCxn id="395" idx="2"/>
                <a:endCxn id="397" idx="0"/>
              </p:cNvCxnSpPr>
              <p:nvPr/>
            </p:nvCxnSpPr>
            <p:spPr>
              <a:xfrm rot="5400000">
                <a:off x="1900599" y="4466057"/>
                <a:ext cx="114072" cy="1438364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Connector: Elbow 398">
                <a:extLst>
                  <a:ext uri="{FF2B5EF4-FFF2-40B4-BE49-F238E27FC236}">
                    <a16:creationId xmlns:a16="http://schemas.microsoft.com/office/drawing/2014/main" id="{71A110E7-71A9-4920-BF54-92E65D71AC1E}"/>
                  </a:ext>
                </a:extLst>
              </p:cNvPr>
              <p:cNvCxnSpPr>
                <a:cxnSpLocks/>
                <a:stCxn id="395" idx="3"/>
                <a:endCxn id="396" idx="1"/>
              </p:cNvCxnSpPr>
              <p:nvPr/>
            </p:nvCxnSpPr>
            <p:spPr>
              <a:xfrm flipV="1">
                <a:off x="3320013" y="4990412"/>
                <a:ext cx="494842" cy="0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0" name="Rectangle 399">
                <a:extLst>
                  <a:ext uri="{FF2B5EF4-FFF2-40B4-BE49-F238E27FC236}">
                    <a16:creationId xmlns:a16="http://schemas.microsoft.com/office/drawing/2014/main" id="{C64E59AF-2391-45A2-BC25-A8EF82452AC0}"/>
                  </a:ext>
                </a:extLst>
              </p:cNvPr>
              <p:cNvSpPr/>
              <p:nvPr/>
            </p:nvSpPr>
            <p:spPr>
              <a:xfrm>
                <a:off x="728983" y="5689671"/>
                <a:ext cx="1018939" cy="33345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4458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22">
                    <a:solidFill>
                      <a:srgbClr val="FFFFFF"/>
                    </a:solidFill>
                    <a:latin typeface="Arial" panose="020B0604020202020204" pitchFamily="34" charset="0"/>
                  </a:rPr>
                  <a:t>Present alternatives, RSE, Execution Timelines, PSS, PSPS, and Tree Strike flags for Wildfire Governance Committee approval</a:t>
                </a:r>
              </a:p>
            </p:txBody>
          </p:sp>
          <p:sp>
            <p:nvSpPr>
              <p:cNvPr id="401" name="Rectangle 400">
                <a:extLst>
                  <a:ext uri="{FF2B5EF4-FFF2-40B4-BE49-F238E27FC236}">
                    <a16:creationId xmlns:a16="http://schemas.microsoft.com/office/drawing/2014/main" id="{4D96228C-F1FE-49F6-9EDF-12FEC2A6ADCA}"/>
                  </a:ext>
                </a:extLst>
              </p:cNvPr>
              <p:cNvSpPr/>
              <p:nvPr/>
            </p:nvSpPr>
            <p:spPr>
              <a:xfrm>
                <a:off x="2033620" y="5718608"/>
                <a:ext cx="926308" cy="275582"/>
              </a:xfrm>
              <a:prstGeom prst="rect">
                <a:avLst/>
              </a:prstGeom>
              <a:solidFill>
                <a:schemeClr val="accent6"/>
              </a:solidFill>
              <a:ln w="4458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22">
                    <a:solidFill>
                      <a:srgbClr val="00465C"/>
                    </a:solidFill>
                    <a:latin typeface="Arial" panose="020B0604020202020204" pitchFamily="34" charset="0"/>
                  </a:rPr>
                  <a:t>Was the recommendation approved?</a:t>
                </a:r>
              </a:p>
            </p:txBody>
          </p:sp>
          <p:sp>
            <p:nvSpPr>
              <p:cNvPr id="402" name="Rectangle 401">
                <a:extLst>
                  <a:ext uri="{FF2B5EF4-FFF2-40B4-BE49-F238E27FC236}">
                    <a16:creationId xmlns:a16="http://schemas.microsoft.com/office/drawing/2014/main" id="{7C847B92-9CE8-4E9E-A57C-2BF9A6C7DDB5}"/>
                  </a:ext>
                </a:extLst>
              </p:cNvPr>
              <p:cNvSpPr/>
              <p:nvPr/>
            </p:nvSpPr>
            <p:spPr>
              <a:xfrm>
                <a:off x="2033620" y="6096829"/>
                <a:ext cx="926308" cy="275582"/>
              </a:xfrm>
              <a:prstGeom prst="rect">
                <a:avLst/>
              </a:prstGeom>
              <a:solidFill>
                <a:schemeClr val="accent6"/>
              </a:solidFill>
              <a:ln w="4458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22">
                    <a:solidFill>
                      <a:srgbClr val="00465C"/>
                    </a:solidFill>
                    <a:latin typeface="Arial" panose="020B0604020202020204" pitchFamily="34" charset="0"/>
                  </a:rPr>
                  <a:t>Was an alternative recommendation approved?</a:t>
                </a:r>
              </a:p>
            </p:txBody>
          </p:sp>
          <p:cxnSp>
            <p:nvCxnSpPr>
              <p:cNvPr id="403" name="Connector: Elbow 402">
                <a:extLst>
                  <a:ext uri="{FF2B5EF4-FFF2-40B4-BE49-F238E27FC236}">
                    <a16:creationId xmlns:a16="http://schemas.microsoft.com/office/drawing/2014/main" id="{2A388E94-5888-465C-86B5-54A4E5750DA0}"/>
                  </a:ext>
                </a:extLst>
              </p:cNvPr>
              <p:cNvCxnSpPr>
                <a:cxnSpLocks/>
                <a:stCxn id="400" idx="3"/>
                <a:endCxn id="401" idx="1"/>
              </p:cNvCxnSpPr>
              <p:nvPr/>
            </p:nvCxnSpPr>
            <p:spPr>
              <a:xfrm>
                <a:off x="1747922" y="5856398"/>
                <a:ext cx="285699" cy="0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Connector: Elbow 403">
                <a:extLst>
                  <a:ext uri="{FF2B5EF4-FFF2-40B4-BE49-F238E27FC236}">
                    <a16:creationId xmlns:a16="http://schemas.microsoft.com/office/drawing/2014/main" id="{CB5B977F-C2CB-4399-AC3F-377B45494079}"/>
                  </a:ext>
                </a:extLst>
              </p:cNvPr>
              <p:cNvCxnSpPr>
                <a:cxnSpLocks/>
                <a:stCxn id="401" idx="3"/>
                <a:endCxn id="412" idx="1"/>
              </p:cNvCxnSpPr>
              <p:nvPr/>
            </p:nvCxnSpPr>
            <p:spPr>
              <a:xfrm>
                <a:off x="2959928" y="5856399"/>
                <a:ext cx="285699" cy="46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Connector: Elbow 404">
                <a:extLst>
                  <a:ext uri="{FF2B5EF4-FFF2-40B4-BE49-F238E27FC236}">
                    <a16:creationId xmlns:a16="http://schemas.microsoft.com/office/drawing/2014/main" id="{4E9A82D8-3628-4085-ADA0-8941D7895028}"/>
                  </a:ext>
                </a:extLst>
              </p:cNvPr>
              <p:cNvCxnSpPr>
                <a:cxnSpLocks/>
                <a:stCxn id="431" idx="2"/>
                <a:endCxn id="394" idx="0"/>
              </p:cNvCxnSpPr>
              <p:nvPr/>
            </p:nvCxnSpPr>
            <p:spPr>
              <a:xfrm rot="5400000">
                <a:off x="1139978" y="4754145"/>
                <a:ext cx="196951" cy="12700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Connector: Elbow 405">
                <a:extLst>
                  <a:ext uri="{FF2B5EF4-FFF2-40B4-BE49-F238E27FC236}">
                    <a16:creationId xmlns:a16="http://schemas.microsoft.com/office/drawing/2014/main" id="{AEE1D2E4-9872-40BD-A027-37FEC01E30B8}"/>
                  </a:ext>
                </a:extLst>
              </p:cNvPr>
              <p:cNvCxnSpPr>
                <a:cxnSpLocks/>
                <a:stCxn id="429" idx="2"/>
                <a:endCxn id="394" idx="0"/>
              </p:cNvCxnSpPr>
              <p:nvPr/>
            </p:nvCxnSpPr>
            <p:spPr>
              <a:xfrm rot="5400000">
                <a:off x="2716125" y="3092452"/>
                <a:ext cx="282497" cy="3237840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Connector: Elbow 406">
                <a:extLst>
                  <a:ext uri="{FF2B5EF4-FFF2-40B4-BE49-F238E27FC236}">
                    <a16:creationId xmlns:a16="http://schemas.microsoft.com/office/drawing/2014/main" id="{9841D68B-72A7-43AD-AF83-CAAEA8EF9882}"/>
                  </a:ext>
                </a:extLst>
              </p:cNvPr>
              <p:cNvCxnSpPr>
                <a:cxnSpLocks/>
                <a:stCxn id="394" idx="3"/>
                <a:endCxn id="395" idx="1"/>
              </p:cNvCxnSpPr>
              <p:nvPr/>
            </p:nvCxnSpPr>
            <p:spPr>
              <a:xfrm>
                <a:off x="1701607" y="4990412"/>
                <a:ext cx="332014" cy="0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8" name="Rectangle 407">
                <a:extLst>
                  <a:ext uri="{FF2B5EF4-FFF2-40B4-BE49-F238E27FC236}">
                    <a16:creationId xmlns:a16="http://schemas.microsoft.com/office/drawing/2014/main" id="{DBFDC2DB-53DA-4990-9696-87BE248778B7}"/>
                  </a:ext>
                </a:extLst>
              </p:cNvPr>
              <p:cNvSpPr/>
              <p:nvPr/>
            </p:nvSpPr>
            <p:spPr>
              <a:xfrm>
                <a:off x="2033620" y="5242852"/>
                <a:ext cx="926308" cy="275582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4458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22">
                    <a:solidFill>
                      <a:srgbClr val="FFFFFF"/>
                    </a:solidFill>
                    <a:latin typeface="Arial" panose="020B0604020202020204" pitchFamily="34" charset="0"/>
                  </a:rPr>
                  <a:t>Identify PSPS, PSS, and Tree Strike flags for alternate construction method.</a:t>
                </a:r>
              </a:p>
            </p:txBody>
          </p:sp>
          <p:cxnSp>
            <p:nvCxnSpPr>
              <p:cNvPr id="409" name="Connector: Elbow 408">
                <a:extLst>
                  <a:ext uri="{FF2B5EF4-FFF2-40B4-BE49-F238E27FC236}">
                    <a16:creationId xmlns:a16="http://schemas.microsoft.com/office/drawing/2014/main" id="{4E36EE4B-6755-4BB1-868C-83089365CF37}"/>
                  </a:ext>
                </a:extLst>
              </p:cNvPr>
              <p:cNvCxnSpPr>
                <a:cxnSpLocks/>
                <a:stCxn id="397" idx="3"/>
                <a:endCxn id="408" idx="1"/>
              </p:cNvCxnSpPr>
              <p:nvPr/>
            </p:nvCxnSpPr>
            <p:spPr>
              <a:xfrm>
                <a:off x="1701606" y="5380066"/>
                <a:ext cx="332014" cy="577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0" name="Rectangle 409">
                <a:extLst>
                  <a:ext uri="{FF2B5EF4-FFF2-40B4-BE49-F238E27FC236}">
                    <a16:creationId xmlns:a16="http://schemas.microsoft.com/office/drawing/2014/main" id="{3380F05D-CC32-4454-9AFD-7C28A9F49DAA}"/>
                  </a:ext>
                </a:extLst>
              </p:cNvPr>
              <p:cNvSpPr/>
              <p:nvPr/>
            </p:nvSpPr>
            <p:spPr>
              <a:xfrm>
                <a:off x="3814854" y="5244422"/>
                <a:ext cx="926308" cy="275582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4458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22">
                    <a:solidFill>
                      <a:srgbClr val="FFFFFF"/>
                    </a:solidFill>
                    <a:latin typeface="Arial" panose="020B0604020202020204" pitchFamily="34" charset="0"/>
                  </a:rPr>
                  <a:t>Proceed with recommendation, relocate to UG areas of impact or concern</a:t>
                </a:r>
              </a:p>
            </p:txBody>
          </p:sp>
          <p:cxnSp>
            <p:nvCxnSpPr>
              <p:cNvPr id="411" name="Connector: Elbow 410">
                <a:extLst>
                  <a:ext uri="{FF2B5EF4-FFF2-40B4-BE49-F238E27FC236}">
                    <a16:creationId xmlns:a16="http://schemas.microsoft.com/office/drawing/2014/main" id="{139B4D3B-8796-4443-8E9D-11E9E52736D0}"/>
                  </a:ext>
                </a:extLst>
              </p:cNvPr>
              <p:cNvCxnSpPr>
                <a:cxnSpLocks/>
                <a:stCxn id="396" idx="2"/>
                <a:endCxn id="410" idx="0"/>
              </p:cNvCxnSpPr>
              <p:nvPr/>
            </p:nvCxnSpPr>
            <p:spPr>
              <a:xfrm rot="5400000">
                <a:off x="4219900" y="5186312"/>
                <a:ext cx="116219" cy="0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2" name="Rectangle 411">
                <a:extLst>
                  <a:ext uri="{FF2B5EF4-FFF2-40B4-BE49-F238E27FC236}">
                    <a16:creationId xmlns:a16="http://schemas.microsoft.com/office/drawing/2014/main" id="{DF930CEA-4A7B-4422-9720-59C72E78CA2F}"/>
                  </a:ext>
                </a:extLst>
              </p:cNvPr>
              <p:cNvSpPr/>
              <p:nvPr/>
            </p:nvSpPr>
            <p:spPr>
              <a:xfrm>
                <a:off x="3245627" y="5689718"/>
                <a:ext cx="926308" cy="33345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4458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22">
                    <a:solidFill>
                      <a:srgbClr val="FFFFFF"/>
                    </a:solidFill>
                    <a:latin typeface="Arial" panose="020B0604020202020204" pitchFamily="34" charset="0"/>
                  </a:rPr>
                  <a:t>Proceed with recommendation, update materials in EDRS to reflect approved mitigation method and proceed to execution</a:t>
                </a:r>
              </a:p>
            </p:txBody>
          </p:sp>
          <p:cxnSp>
            <p:nvCxnSpPr>
              <p:cNvPr id="413" name="Connector: Elbow 412">
                <a:extLst>
                  <a:ext uri="{FF2B5EF4-FFF2-40B4-BE49-F238E27FC236}">
                    <a16:creationId xmlns:a16="http://schemas.microsoft.com/office/drawing/2014/main" id="{341CA333-B543-4CA8-B4F5-3B28612B428E}"/>
                  </a:ext>
                </a:extLst>
              </p:cNvPr>
              <p:cNvCxnSpPr>
                <a:cxnSpLocks/>
                <a:stCxn id="401" idx="2"/>
                <a:endCxn id="402" idx="0"/>
              </p:cNvCxnSpPr>
              <p:nvPr/>
            </p:nvCxnSpPr>
            <p:spPr>
              <a:xfrm rot="5400000">
                <a:off x="2445455" y="6045509"/>
                <a:ext cx="102640" cy="0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Connector: Elbow 413">
                <a:extLst>
                  <a:ext uri="{FF2B5EF4-FFF2-40B4-BE49-F238E27FC236}">
                    <a16:creationId xmlns:a16="http://schemas.microsoft.com/office/drawing/2014/main" id="{665553D2-0785-45AE-B32A-2D5F4F4B6F0C}"/>
                  </a:ext>
                </a:extLst>
              </p:cNvPr>
              <p:cNvCxnSpPr>
                <a:cxnSpLocks/>
                <a:stCxn id="402" idx="3"/>
                <a:endCxn id="412" idx="2"/>
              </p:cNvCxnSpPr>
              <p:nvPr/>
            </p:nvCxnSpPr>
            <p:spPr>
              <a:xfrm flipV="1">
                <a:off x="2959928" y="6023172"/>
                <a:ext cx="748853" cy="211448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5" name="Rectangle 414">
                <a:extLst>
                  <a:ext uri="{FF2B5EF4-FFF2-40B4-BE49-F238E27FC236}">
                    <a16:creationId xmlns:a16="http://schemas.microsoft.com/office/drawing/2014/main" id="{CAE7B704-C201-4F6F-A524-268D5EB7DF79}"/>
                  </a:ext>
                </a:extLst>
              </p:cNvPr>
              <p:cNvSpPr/>
              <p:nvPr/>
            </p:nvSpPr>
            <p:spPr>
              <a:xfrm>
                <a:off x="4323515" y="5987114"/>
                <a:ext cx="765544" cy="417968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4458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22">
                    <a:solidFill>
                      <a:srgbClr val="FFFFFF"/>
                    </a:solidFill>
                    <a:latin typeface="Arial" panose="020B0604020202020204" pitchFamily="34" charset="0"/>
                  </a:rPr>
                  <a:t>Take actions and develop new alternatives based on the feedback and re-submit to the Wildfire Governance Committee for approval</a:t>
                </a:r>
              </a:p>
            </p:txBody>
          </p:sp>
          <p:cxnSp>
            <p:nvCxnSpPr>
              <p:cNvPr id="416" name="Connector: Elbow 415">
                <a:extLst>
                  <a:ext uri="{FF2B5EF4-FFF2-40B4-BE49-F238E27FC236}">
                    <a16:creationId xmlns:a16="http://schemas.microsoft.com/office/drawing/2014/main" id="{CAC848B7-13B5-44C0-B95F-0A3184F7457F}"/>
                  </a:ext>
                </a:extLst>
              </p:cNvPr>
              <p:cNvCxnSpPr>
                <a:cxnSpLocks/>
                <a:stCxn id="402" idx="2"/>
                <a:endCxn id="415" idx="1"/>
              </p:cNvCxnSpPr>
              <p:nvPr/>
            </p:nvCxnSpPr>
            <p:spPr>
              <a:xfrm rot="5400000" flipH="1" flipV="1">
                <a:off x="3321988" y="5370884"/>
                <a:ext cx="176313" cy="1826741"/>
              </a:xfrm>
              <a:prstGeom prst="bentConnector4">
                <a:avLst>
                  <a:gd name="adj1" fmla="val -52693"/>
                  <a:gd name="adj2" fmla="val 79207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7" name="TextBox 416">
                <a:extLst>
                  <a:ext uri="{FF2B5EF4-FFF2-40B4-BE49-F238E27FC236}">
                    <a16:creationId xmlns:a16="http://schemas.microsoft.com/office/drawing/2014/main" id="{C564CB03-EB70-48E8-BA31-AC614A28390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27470" y="5129241"/>
                <a:ext cx="241558" cy="102764"/>
              </a:xfrm>
              <a:prstGeom prst="rect">
                <a:avLst/>
              </a:prstGeom>
              <a:noFill/>
            </p:spPr>
            <p:txBody>
              <a:bodyPr wrap="square" lIns="32100" tIns="16050" rIns="32100" bIns="16050" rtlCol="0">
                <a:spAutoFit/>
              </a:bodyPr>
              <a:lstStyle/>
              <a:p>
                <a:pPr algn="ctr" defTabSz="914422"/>
                <a:r>
                  <a:rPr lang="en-US" sz="422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Yes</a:t>
                </a:r>
              </a:p>
            </p:txBody>
          </p:sp>
          <p:sp>
            <p:nvSpPr>
              <p:cNvPr id="418" name="TextBox 417">
                <a:extLst>
                  <a:ext uri="{FF2B5EF4-FFF2-40B4-BE49-F238E27FC236}">
                    <a16:creationId xmlns:a16="http://schemas.microsoft.com/office/drawing/2014/main" id="{6A74DD78-2B3D-43EE-99CF-6EE31677C08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89673" y="5995139"/>
                <a:ext cx="241558" cy="102764"/>
              </a:xfrm>
              <a:prstGeom prst="rect">
                <a:avLst/>
              </a:prstGeom>
              <a:noFill/>
            </p:spPr>
            <p:txBody>
              <a:bodyPr wrap="square" lIns="32100" tIns="16050" rIns="32100" bIns="16050" rtlCol="0">
                <a:spAutoFit/>
              </a:bodyPr>
              <a:lstStyle/>
              <a:p>
                <a:pPr algn="ctr" defTabSz="914422"/>
                <a:r>
                  <a:rPr lang="en-US" sz="422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No</a:t>
                </a:r>
              </a:p>
            </p:txBody>
          </p:sp>
          <p:sp>
            <p:nvSpPr>
              <p:cNvPr id="419" name="TextBox 418">
                <a:extLst>
                  <a:ext uri="{FF2B5EF4-FFF2-40B4-BE49-F238E27FC236}">
                    <a16:creationId xmlns:a16="http://schemas.microsoft.com/office/drawing/2014/main" id="{2F35FEA7-C85F-410A-9F66-049CDAECFA1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89673" y="6393856"/>
                <a:ext cx="241558" cy="102764"/>
              </a:xfrm>
              <a:prstGeom prst="rect">
                <a:avLst/>
              </a:prstGeom>
              <a:noFill/>
            </p:spPr>
            <p:txBody>
              <a:bodyPr wrap="square" lIns="32100" tIns="16050" rIns="32100" bIns="16050" rtlCol="0">
                <a:spAutoFit/>
              </a:bodyPr>
              <a:lstStyle/>
              <a:p>
                <a:pPr algn="ctr" defTabSz="914422"/>
                <a:r>
                  <a:rPr lang="en-US" sz="422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No</a:t>
                </a:r>
              </a:p>
            </p:txBody>
          </p:sp>
          <p:sp>
            <p:nvSpPr>
              <p:cNvPr id="420" name="Rectangle 419">
                <a:extLst>
                  <a:ext uri="{FF2B5EF4-FFF2-40B4-BE49-F238E27FC236}">
                    <a16:creationId xmlns:a16="http://schemas.microsoft.com/office/drawing/2014/main" id="{82360161-A384-4776-9BC8-67265021326F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133157" y="4255511"/>
                <a:ext cx="742819" cy="199737"/>
              </a:xfrm>
              <a:prstGeom prst="rect">
                <a:avLst/>
              </a:prstGeom>
              <a:solidFill>
                <a:schemeClr val="tx1"/>
              </a:solidFill>
              <a:ln w="4458" cap="flat" cmpd="sng" algn="ctr">
                <a:solidFill>
                  <a:schemeClr val="tx2">
                    <a:lumMod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2100" tIns="16050" rIns="32100" bIns="16050" rtlCol="0" anchor="ctr"/>
              <a:lstStyle/>
              <a:p>
                <a:pPr algn="ctr" defTabSz="914422"/>
                <a:r>
                  <a:rPr lang="en-US" sz="492" dirty="0">
                    <a:solidFill>
                      <a:srgbClr val="FFFFFF"/>
                    </a:solidFill>
                    <a:latin typeface="Arial Black" panose="020B0A04020102020204" pitchFamily="34" charset="0"/>
                    <a:cs typeface="Arial" panose="020B0604020202020204" pitchFamily="34" charset="0"/>
                  </a:rPr>
                  <a:t>FSD</a:t>
                </a:r>
              </a:p>
            </p:txBody>
          </p:sp>
          <p:sp>
            <p:nvSpPr>
              <p:cNvPr id="421" name="TextBox 420">
                <a:extLst>
                  <a:ext uri="{FF2B5EF4-FFF2-40B4-BE49-F238E27FC236}">
                    <a16:creationId xmlns:a16="http://schemas.microsoft.com/office/drawing/2014/main" id="{55865FEA-B255-4B12-9DF3-681715477F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66612" y="4880829"/>
                <a:ext cx="241558" cy="102764"/>
              </a:xfrm>
              <a:prstGeom prst="rect">
                <a:avLst/>
              </a:prstGeom>
              <a:noFill/>
            </p:spPr>
            <p:txBody>
              <a:bodyPr wrap="square" lIns="32100" tIns="16050" rIns="32100" bIns="16050" rtlCol="0">
                <a:spAutoFit/>
              </a:bodyPr>
              <a:lstStyle/>
              <a:p>
                <a:pPr algn="ctr" defTabSz="914422"/>
                <a:r>
                  <a:rPr lang="en-US" sz="422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No</a:t>
                </a:r>
              </a:p>
            </p:txBody>
          </p:sp>
          <p:sp>
            <p:nvSpPr>
              <p:cNvPr id="422" name="TextBox 421">
                <a:extLst>
                  <a:ext uri="{FF2B5EF4-FFF2-40B4-BE49-F238E27FC236}">
                    <a16:creationId xmlns:a16="http://schemas.microsoft.com/office/drawing/2014/main" id="{CDB15D15-1C73-4B0E-A2A4-CE333F9D920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81457" y="5743095"/>
                <a:ext cx="241558" cy="102764"/>
              </a:xfrm>
              <a:prstGeom prst="rect">
                <a:avLst/>
              </a:prstGeom>
              <a:noFill/>
            </p:spPr>
            <p:txBody>
              <a:bodyPr wrap="square" lIns="32100" tIns="16050" rIns="32100" bIns="16050" rtlCol="0">
                <a:spAutoFit/>
              </a:bodyPr>
              <a:lstStyle/>
              <a:p>
                <a:pPr algn="ctr" defTabSz="914422"/>
                <a:r>
                  <a:rPr lang="en-US" sz="422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Yes</a:t>
                </a:r>
              </a:p>
            </p:txBody>
          </p:sp>
          <p:sp>
            <p:nvSpPr>
              <p:cNvPr id="423" name="TextBox 422">
                <a:extLst>
                  <a:ext uri="{FF2B5EF4-FFF2-40B4-BE49-F238E27FC236}">
                    <a16:creationId xmlns:a16="http://schemas.microsoft.com/office/drawing/2014/main" id="{2096984D-CDE3-4351-A51D-1B12FBE4AAB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81457" y="6114428"/>
                <a:ext cx="241558" cy="102764"/>
              </a:xfrm>
              <a:prstGeom prst="rect">
                <a:avLst/>
              </a:prstGeom>
              <a:noFill/>
            </p:spPr>
            <p:txBody>
              <a:bodyPr wrap="square" lIns="32100" tIns="16050" rIns="32100" bIns="16050" rtlCol="0">
                <a:spAutoFit/>
              </a:bodyPr>
              <a:lstStyle/>
              <a:p>
                <a:pPr algn="ctr" defTabSz="914422"/>
                <a:r>
                  <a:rPr lang="en-US" sz="422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Yes</a:t>
                </a:r>
              </a:p>
            </p:txBody>
          </p:sp>
          <p:cxnSp>
            <p:nvCxnSpPr>
              <p:cNvPr id="424" name="Connector: Elbow 423">
                <a:extLst>
                  <a:ext uri="{FF2B5EF4-FFF2-40B4-BE49-F238E27FC236}">
                    <a16:creationId xmlns:a16="http://schemas.microsoft.com/office/drawing/2014/main" id="{4EE3214F-7B4D-4AFD-A8AD-6D44DEC87E9F}"/>
                  </a:ext>
                </a:extLst>
              </p:cNvPr>
              <p:cNvCxnSpPr>
                <a:cxnSpLocks/>
                <a:stCxn id="408" idx="2"/>
                <a:endCxn id="400" idx="0"/>
              </p:cNvCxnSpPr>
              <p:nvPr/>
            </p:nvCxnSpPr>
            <p:spPr>
              <a:xfrm rot="5400000">
                <a:off x="1781995" y="4974891"/>
                <a:ext cx="171237" cy="1258322"/>
              </a:xfrm>
              <a:prstGeom prst="bentConnector3">
                <a:avLst>
                  <a:gd name="adj1" fmla="val 55494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Connector: Elbow 424">
                <a:extLst>
                  <a:ext uri="{FF2B5EF4-FFF2-40B4-BE49-F238E27FC236}">
                    <a16:creationId xmlns:a16="http://schemas.microsoft.com/office/drawing/2014/main" id="{DC091D6F-1B28-4677-85F7-12D39CEE9D5E}"/>
                  </a:ext>
                </a:extLst>
              </p:cNvPr>
              <p:cNvCxnSpPr>
                <a:cxnSpLocks/>
                <a:stCxn id="410" idx="2"/>
                <a:endCxn id="400" idx="0"/>
              </p:cNvCxnSpPr>
              <p:nvPr/>
            </p:nvCxnSpPr>
            <p:spPr>
              <a:xfrm rot="5400000">
                <a:off x="2673396" y="4085059"/>
                <a:ext cx="169668" cy="3039556"/>
              </a:xfrm>
              <a:prstGeom prst="bentConnector3">
                <a:avLst>
                  <a:gd name="adj1" fmla="val 54761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6" name="Group 425">
                <a:extLst>
                  <a:ext uri="{FF2B5EF4-FFF2-40B4-BE49-F238E27FC236}">
                    <a16:creationId xmlns:a16="http://schemas.microsoft.com/office/drawing/2014/main" id="{86F7CE6B-FAA5-4AF4-9673-E1486491AED2}"/>
                  </a:ext>
                </a:extLst>
              </p:cNvPr>
              <p:cNvGrpSpPr/>
              <p:nvPr/>
            </p:nvGrpSpPr>
            <p:grpSpPr>
              <a:xfrm>
                <a:off x="775299" y="3972792"/>
                <a:ext cx="3949183" cy="682878"/>
                <a:chOff x="1245035" y="1147642"/>
                <a:chExt cx="9016721" cy="1518603"/>
              </a:xfrm>
            </p:grpSpPr>
            <p:sp>
              <p:nvSpPr>
                <p:cNvPr id="427" name="Rectangle 426">
                  <a:extLst>
                    <a:ext uri="{FF2B5EF4-FFF2-40B4-BE49-F238E27FC236}">
                      <a16:creationId xmlns:a16="http://schemas.microsoft.com/office/drawing/2014/main" id="{C26562A2-86C9-43D6-B832-69BE3956AFD7}"/>
                    </a:ext>
                  </a:extLst>
                </p:cNvPr>
                <p:cNvSpPr/>
                <p:nvPr/>
              </p:nvSpPr>
              <p:spPr>
                <a:xfrm>
                  <a:off x="1245038" y="1223196"/>
                  <a:ext cx="2114929" cy="598319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 w="5300" cap="flat" cmpd="sng" algn="ctr">
                  <a:solidFill>
                    <a:schemeClr val="accent1">
                      <a:lumMod val="100000"/>
                      <a:shade val="5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8164" tIns="19083" rIns="38164" bIns="19083" rtlCol="0" anchor="ctr"/>
                <a:lstStyle/>
                <a:p>
                  <a:pPr algn="ctr" defTabSz="914422"/>
                  <a:r>
                    <a:rPr lang="en-US" sz="426" dirty="0">
                      <a:solidFill>
                        <a:srgbClr val="FFFFFF"/>
                      </a:solidFill>
                      <a:latin typeface="Arial" panose="020B0604020202020204" pitchFamily="34" charset="0"/>
                    </a:rPr>
                    <a:t>Review areas of impact for additional land/bio/cultural/constructability</a:t>
                  </a:r>
                </a:p>
              </p:txBody>
            </p:sp>
            <p:sp>
              <p:nvSpPr>
                <p:cNvPr id="428" name="Rectangle 427">
                  <a:extLst>
                    <a:ext uri="{FF2B5EF4-FFF2-40B4-BE49-F238E27FC236}">
                      <a16:creationId xmlns:a16="http://schemas.microsoft.com/office/drawing/2014/main" id="{E385A9A8-E49E-452F-A1A6-6C4A032F06F0}"/>
                    </a:ext>
                  </a:extLst>
                </p:cNvPr>
                <p:cNvSpPr/>
                <p:nvPr/>
              </p:nvSpPr>
              <p:spPr>
                <a:xfrm>
                  <a:off x="3900735" y="1147644"/>
                  <a:ext cx="2543958" cy="749423"/>
                </a:xfrm>
                <a:prstGeom prst="rect">
                  <a:avLst/>
                </a:prstGeom>
                <a:solidFill>
                  <a:schemeClr val="accent6"/>
                </a:solidFill>
                <a:ln w="5300" cap="flat" cmpd="sng" algn="ctr">
                  <a:solidFill>
                    <a:schemeClr val="accent1">
                      <a:lumMod val="100000"/>
                      <a:shade val="5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8164" tIns="19083" rIns="38164" bIns="19083" rtlCol="0" anchor="ctr"/>
                <a:lstStyle/>
                <a:p>
                  <a:pPr algn="ctr" defTabSz="914422"/>
                  <a:r>
                    <a:rPr lang="en-US" sz="426">
                      <a:solidFill>
                        <a:srgbClr val="00465C"/>
                      </a:solidFill>
                      <a:latin typeface="Arial" panose="020B0604020202020204" pitchFamily="34" charset="0"/>
                    </a:rPr>
                    <a:t>Are there any significant dependency or constructability limitations in the areas of impact?</a:t>
                  </a:r>
                </a:p>
                <a:p>
                  <a:pPr algn="ctr" defTabSz="914422"/>
                  <a:r>
                    <a:rPr lang="en-US" sz="426" i="1">
                      <a:solidFill>
                        <a:srgbClr val="00465C"/>
                      </a:solidFill>
                      <a:latin typeface="Arial" panose="020B0604020202020204" pitchFamily="34" charset="0"/>
                    </a:rPr>
                    <a:t>(Threshold: 2+ year incremental delay)</a:t>
                  </a:r>
                </a:p>
              </p:txBody>
            </p:sp>
            <p:sp>
              <p:nvSpPr>
                <p:cNvPr id="429" name="Rectangle 428">
                  <a:extLst>
                    <a:ext uri="{FF2B5EF4-FFF2-40B4-BE49-F238E27FC236}">
                      <a16:creationId xmlns:a16="http://schemas.microsoft.com/office/drawing/2014/main" id="{F504AC1B-B067-42CE-9B37-E036D66BB7AF}"/>
                    </a:ext>
                  </a:extLst>
                </p:cNvPr>
                <p:cNvSpPr/>
                <p:nvPr/>
              </p:nvSpPr>
              <p:spPr>
                <a:xfrm>
                  <a:off x="9128432" y="1223194"/>
                  <a:ext cx="1133324" cy="1252811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 w="5300" cap="flat" cmpd="sng" algn="ctr">
                  <a:solidFill>
                    <a:schemeClr val="accent1">
                      <a:lumMod val="100000"/>
                      <a:shade val="5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8164" tIns="19083" rIns="38164" bIns="19083" rtlCol="0" anchor="ctr"/>
                <a:lstStyle/>
                <a:p>
                  <a:pPr algn="ctr" defTabSz="914422"/>
                  <a:r>
                    <a:rPr lang="en-US" sz="426">
                      <a:solidFill>
                        <a:srgbClr val="FFFFFF"/>
                      </a:solidFill>
                      <a:latin typeface="Arial" panose="020B0604020202020204" pitchFamily="34" charset="0"/>
                    </a:rPr>
                    <a:t>Identify areas of concern, impacts, and review economic analysis for pref. option</a:t>
                  </a:r>
                </a:p>
              </p:txBody>
            </p:sp>
            <p:cxnSp>
              <p:nvCxnSpPr>
                <p:cNvPr id="430" name="Connector: Elbow 429">
                  <a:extLst>
                    <a:ext uri="{FF2B5EF4-FFF2-40B4-BE49-F238E27FC236}">
                      <a16:creationId xmlns:a16="http://schemas.microsoft.com/office/drawing/2014/main" id="{85F330AA-26CD-4070-B03B-9042F6F0DDE7}"/>
                    </a:ext>
                  </a:extLst>
                </p:cNvPr>
                <p:cNvCxnSpPr>
                  <a:cxnSpLocks/>
                  <a:stCxn id="427" idx="3"/>
                  <a:endCxn id="428" idx="1"/>
                </p:cNvCxnSpPr>
                <p:nvPr/>
              </p:nvCxnSpPr>
              <p:spPr>
                <a:xfrm>
                  <a:off x="3359967" y="1522357"/>
                  <a:ext cx="540768" cy="28243"/>
                </a:xfrm>
                <a:prstGeom prst="bentConnector3">
                  <a:avLst>
                    <a:gd name="adj1" fmla="val 50000"/>
                  </a:avLst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1" name="Rectangle 430">
                  <a:extLst>
                    <a:ext uri="{FF2B5EF4-FFF2-40B4-BE49-F238E27FC236}">
                      <a16:creationId xmlns:a16="http://schemas.microsoft.com/office/drawing/2014/main" id="{68F39B99-F156-4A26-9216-1A276DF7F18B}"/>
                    </a:ext>
                  </a:extLst>
                </p:cNvPr>
                <p:cNvSpPr/>
                <p:nvPr/>
              </p:nvSpPr>
              <p:spPr>
                <a:xfrm>
                  <a:off x="1245035" y="2067926"/>
                  <a:ext cx="2114934" cy="598319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 w="5300" cap="flat" cmpd="sng" algn="ctr">
                  <a:solidFill>
                    <a:schemeClr val="accent1">
                      <a:lumMod val="100000"/>
                      <a:shade val="5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8164" tIns="19083" rIns="38164" bIns="19083" rtlCol="0" anchor="ctr"/>
                <a:lstStyle/>
                <a:p>
                  <a:pPr algn="ctr" defTabSz="914422"/>
                  <a:r>
                    <a:rPr lang="en-US" sz="426">
                      <a:solidFill>
                        <a:srgbClr val="FFFFFF"/>
                      </a:solidFill>
                      <a:latin typeface="Arial" panose="020B0604020202020204" pitchFamily="34" charset="0"/>
                    </a:rPr>
                    <a:t>Identify target locations, UG preferred</a:t>
                  </a:r>
                </a:p>
              </p:txBody>
            </p:sp>
            <p:cxnSp>
              <p:nvCxnSpPr>
                <p:cNvPr id="432" name="Connector: Elbow 431">
                  <a:extLst>
                    <a:ext uri="{FF2B5EF4-FFF2-40B4-BE49-F238E27FC236}">
                      <a16:creationId xmlns:a16="http://schemas.microsoft.com/office/drawing/2014/main" id="{A2062A0F-E4D1-41F7-9D5C-179DC69225FF}"/>
                    </a:ext>
                  </a:extLst>
                </p:cNvPr>
                <p:cNvCxnSpPr>
                  <a:cxnSpLocks/>
                  <a:stCxn id="428" idx="2"/>
                  <a:endCxn id="431" idx="3"/>
                </p:cNvCxnSpPr>
                <p:nvPr/>
              </p:nvCxnSpPr>
              <p:spPr>
                <a:xfrm rot="5400000">
                  <a:off x="4031332" y="1225705"/>
                  <a:ext cx="470019" cy="1812745"/>
                </a:xfrm>
                <a:prstGeom prst="bentConnector2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3" name="TextBox 432">
                  <a:extLst>
                    <a:ext uri="{FF2B5EF4-FFF2-40B4-BE49-F238E27FC236}">
                      <a16:creationId xmlns:a16="http://schemas.microsoft.com/office/drawing/2014/main" id="{92CA49CD-1651-4908-BA36-F505FE93632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679573" y="1894699"/>
                  <a:ext cx="575272" cy="244251"/>
                </a:xfrm>
                <a:prstGeom prst="rect">
                  <a:avLst/>
                </a:prstGeom>
                <a:noFill/>
              </p:spPr>
              <p:txBody>
                <a:bodyPr wrap="square" lIns="38164" tIns="19082" rIns="38164" bIns="19082" rtlCol="0">
                  <a:spAutoFit/>
                </a:bodyPr>
                <a:lstStyle/>
                <a:p>
                  <a:pPr algn="ctr" defTabSz="914422"/>
                  <a:r>
                    <a:rPr lang="en-US" sz="426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No</a:t>
                  </a:r>
                </a:p>
              </p:txBody>
            </p:sp>
            <p:sp>
              <p:nvSpPr>
                <p:cNvPr id="434" name="TextBox 433">
                  <a:extLst>
                    <a:ext uri="{FF2B5EF4-FFF2-40B4-BE49-F238E27FC236}">
                      <a16:creationId xmlns:a16="http://schemas.microsoft.com/office/drawing/2014/main" id="{F1B55969-23DF-40CB-9094-678D2CCC2B2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362848" y="1264028"/>
                  <a:ext cx="575272" cy="244251"/>
                </a:xfrm>
                <a:prstGeom prst="rect">
                  <a:avLst/>
                </a:prstGeom>
                <a:noFill/>
              </p:spPr>
              <p:txBody>
                <a:bodyPr wrap="square" lIns="38164" tIns="19082" rIns="38164" bIns="19082" rtlCol="0">
                  <a:spAutoFit/>
                </a:bodyPr>
                <a:lstStyle/>
                <a:p>
                  <a:pPr algn="ctr" defTabSz="914422"/>
                  <a:r>
                    <a:rPr lang="en-US" sz="426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Yes</a:t>
                  </a: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50D928A-AB11-4EA0-946C-1BD7C94B2328}"/>
                    </a:ext>
                  </a:extLst>
                </p:cNvPr>
                <p:cNvSpPr/>
                <p:nvPr/>
              </p:nvSpPr>
              <p:spPr>
                <a:xfrm>
                  <a:off x="6992014" y="1147642"/>
                  <a:ext cx="1568933" cy="1136806"/>
                </a:xfrm>
                <a:prstGeom prst="rect">
                  <a:avLst/>
                </a:prstGeom>
                <a:solidFill>
                  <a:schemeClr val="accent6"/>
                </a:solidFill>
                <a:ln w="5300" cap="flat" cmpd="sng" algn="ctr">
                  <a:solidFill>
                    <a:schemeClr val="accent1">
                      <a:lumMod val="100000"/>
                      <a:shade val="5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8164" tIns="19083" rIns="38164" bIns="19083" rtlCol="0" anchor="ctr"/>
                <a:lstStyle/>
                <a:p>
                  <a:pPr algn="ctr" defTabSz="914422"/>
                  <a:r>
                    <a:rPr lang="en-US" sz="426">
                      <a:solidFill>
                        <a:srgbClr val="00465C"/>
                      </a:solidFill>
                      <a:latin typeface="Arial" panose="020B0604020202020204" pitchFamily="34" charset="0"/>
                    </a:rPr>
                    <a:t>Does the CPZ meet ECOP threshold (&gt;25% structures warrant replacement) and result in a more timely mitigation method preferred (e.g., OH)?</a:t>
                  </a:r>
                </a:p>
              </p:txBody>
            </p:sp>
            <p:cxnSp>
              <p:nvCxnSpPr>
                <p:cNvPr id="436" name="Connector: Elbow 435">
                  <a:extLst>
                    <a:ext uri="{FF2B5EF4-FFF2-40B4-BE49-F238E27FC236}">
                      <a16:creationId xmlns:a16="http://schemas.microsoft.com/office/drawing/2014/main" id="{1199AD07-8923-4851-A7F3-EA8A98461F59}"/>
                    </a:ext>
                  </a:extLst>
                </p:cNvPr>
                <p:cNvCxnSpPr>
                  <a:cxnSpLocks/>
                  <a:stCxn id="435" idx="2"/>
                  <a:endCxn id="431" idx="3"/>
                </p:cNvCxnSpPr>
                <p:nvPr/>
              </p:nvCxnSpPr>
              <p:spPr>
                <a:xfrm rot="5400000">
                  <a:off x="5526908" y="117512"/>
                  <a:ext cx="82638" cy="4416511"/>
                </a:xfrm>
                <a:prstGeom prst="bentConnector2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7" name="Connector: Elbow 436">
                  <a:extLst>
                    <a:ext uri="{FF2B5EF4-FFF2-40B4-BE49-F238E27FC236}">
                      <a16:creationId xmlns:a16="http://schemas.microsoft.com/office/drawing/2014/main" id="{BBEEEF98-F3B0-42C8-B953-8E13827E6AC4}"/>
                    </a:ext>
                  </a:extLst>
                </p:cNvPr>
                <p:cNvCxnSpPr>
                  <a:cxnSpLocks/>
                  <a:stCxn id="435" idx="3"/>
                  <a:endCxn id="429" idx="1"/>
                </p:cNvCxnSpPr>
                <p:nvPr/>
              </p:nvCxnSpPr>
              <p:spPr>
                <a:xfrm>
                  <a:off x="8560947" y="1716046"/>
                  <a:ext cx="567486" cy="133555"/>
                </a:xfrm>
                <a:prstGeom prst="bentConnector3">
                  <a:avLst>
                    <a:gd name="adj1" fmla="val 50000"/>
                  </a:avLst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8" name="TextBox 437">
                  <a:extLst>
                    <a:ext uri="{FF2B5EF4-FFF2-40B4-BE49-F238E27FC236}">
                      <a16:creationId xmlns:a16="http://schemas.microsoft.com/office/drawing/2014/main" id="{A59D2649-B188-4572-A690-D7199F77D01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326820" y="2393362"/>
                  <a:ext cx="575272" cy="244251"/>
                </a:xfrm>
                <a:prstGeom prst="rect">
                  <a:avLst/>
                </a:prstGeom>
                <a:noFill/>
              </p:spPr>
              <p:txBody>
                <a:bodyPr wrap="square" lIns="38164" tIns="19082" rIns="38164" bIns="19082" rtlCol="0">
                  <a:spAutoFit/>
                </a:bodyPr>
                <a:lstStyle/>
                <a:p>
                  <a:pPr algn="ctr" defTabSz="914422"/>
                  <a:r>
                    <a:rPr lang="en-US" sz="426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No</a:t>
                  </a:r>
                </a:p>
              </p:txBody>
            </p:sp>
            <p:sp>
              <p:nvSpPr>
                <p:cNvPr id="439" name="TextBox 438">
                  <a:extLst>
                    <a:ext uri="{FF2B5EF4-FFF2-40B4-BE49-F238E27FC236}">
                      <a16:creationId xmlns:a16="http://schemas.microsoft.com/office/drawing/2014/main" id="{C897EE8A-3B75-4E7E-B116-7BFCB7B132F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442951" y="1264028"/>
                  <a:ext cx="575272" cy="244251"/>
                </a:xfrm>
                <a:prstGeom prst="rect">
                  <a:avLst/>
                </a:prstGeom>
                <a:noFill/>
              </p:spPr>
              <p:txBody>
                <a:bodyPr wrap="square" lIns="38164" tIns="19082" rIns="38164" bIns="19082" rtlCol="0">
                  <a:spAutoFit/>
                </a:bodyPr>
                <a:lstStyle/>
                <a:p>
                  <a:pPr algn="ctr" defTabSz="914422"/>
                  <a:r>
                    <a:rPr lang="en-US" sz="426" b="1">
                      <a:solidFill>
                        <a:srgbClr val="000000"/>
                      </a:solidFill>
                      <a:latin typeface="Arial" panose="020B0604020202020204" pitchFamily="34" charset="0"/>
                    </a:rPr>
                    <a:t>Yes</a:t>
                  </a:r>
                </a:p>
              </p:txBody>
            </p:sp>
          </p:grpSp>
        </p:grpSp>
        <p:cxnSp>
          <p:nvCxnSpPr>
            <p:cNvPr id="440" name="Connector: Elbow 439">
              <a:extLst>
                <a:ext uri="{FF2B5EF4-FFF2-40B4-BE49-F238E27FC236}">
                  <a16:creationId xmlns:a16="http://schemas.microsoft.com/office/drawing/2014/main" id="{9AFED0E5-2A4C-404D-98C9-1E2F05824916}"/>
                </a:ext>
              </a:extLst>
            </p:cNvPr>
            <p:cNvCxnSpPr>
              <a:cxnSpLocks/>
              <a:stCxn id="428" idx="3"/>
              <a:endCxn id="435" idx="1"/>
            </p:cNvCxnSpPr>
            <p:nvPr/>
          </p:nvCxnSpPr>
          <p:spPr>
            <a:xfrm>
              <a:off x="3052668" y="4199121"/>
              <a:ext cx="239718" cy="82524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49" name="Table 6">
            <a:extLst>
              <a:ext uri="{FF2B5EF4-FFF2-40B4-BE49-F238E27FC236}">
                <a16:creationId xmlns:a16="http://schemas.microsoft.com/office/drawing/2014/main" id="{60686757-9B17-4711-9F44-F8C859E77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422167"/>
              </p:ext>
            </p:extLst>
          </p:nvPr>
        </p:nvGraphicFramePr>
        <p:xfrm>
          <a:off x="5489734" y="1188459"/>
          <a:ext cx="6673771" cy="4977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188">
                  <a:extLst>
                    <a:ext uri="{9D8B030D-6E8A-4147-A177-3AD203B41FA5}">
                      <a16:colId xmlns:a16="http://schemas.microsoft.com/office/drawing/2014/main" val="2988709704"/>
                    </a:ext>
                  </a:extLst>
                </a:gridCol>
                <a:gridCol w="3408278">
                  <a:extLst>
                    <a:ext uri="{9D8B030D-6E8A-4147-A177-3AD203B41FA5}">
                      <a16:colId xmlns:a16="http://schemas.microsoft.com/office/drawing/2014/main" val="3124655598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319115264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99983986"/>
                    </a:ext>
                  </a:extLst>
                </a:gridCol>
                <a:gridCol w="1051005">
                  <a:extLst>
                    <a:ext uri="{9D8B030D-6E8A-4147-A177-3AD203B41FA5}">
                      <a16:colId xmlns:a16="http://schemas.microsoft.com/office/drawing/2014/main" val="1177049301"/>
                    </a:ext>
                  </a:extLst>
                </a:gridCol>
              </a:tblGrid>
              <a:tr h="498764">
                <a:tc>
                  <a:txBody>
                    <a:bodyPr/>
                    <a:lstStyle/>
                    <a:p>
                      <a:pPr marL="0" marR="0" lvl="0" indent="0" algn="ctr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dirty="0">
                          <a:solidFill>
                            <a:schemeClr val="bg1"/>
                          </a:solidFill>
                        </a:rPr>
                        <a:t>Key Questions</a:t>
                      </a:r>
                      <a:endParaRPr lang="en-US" sz="1000" b="1" dirty="0">
                        <a:solidFill>
                          <a:schemeClr val="bg1"/>
                        </a:solidFill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US" sz="1000" b="1" i="0" dirty="0">
                          <a:solidFill>
                            <a:schemeClr val="bg1"/>
                          </a:solidFill>
                        </a:rPr>
                        <a:t>Key Questions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Outcome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7023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Outcome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7023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Outcome</a:t>
                      </a:r>
                      <a:endParaRPr lang="en-US" sz="1000" b="1" dirty="0">
                        <a:solidFill>
                          <a:schemeClr val="accent4"/>
                        </a:solidFill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26544"/>
                  </a:ext>
                </a:extLst>
              </a:tr>
              <a:tr h="548740">
                <a:tc>
                  <a:txBody>
                    <a:bodyPr/>
                    <a:lstStyle/>
                    <a:p>
                      <a:pPr marL="0" marR="0" lvl="0" indent="0" algn="ctr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PSPS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US" sz="1000" b="0" i="0">
                          <a:solidFill>
                            <a:srgbClr val="00465C"/>
                          </a:solidFill>
                        </a:rPr>
                        <a:t>Is this an area that is impacted directly by PSPS (&gt;8 Frequency or &gt;1,200 Cust Impact)?</a:t>
                      </a:r>
                    </a:p>
                  </a:txBody>
                  <a:tcPr marR="0" marT="41564" marB="41564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Y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N*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1 event, OH preferred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8346850"/>
                  </a:ext>
                </a:extLst>
              </a:tr>
              <a:tr h="391957">
                <a:tc>
                  <a:txBody>
                    <a:bodyPr/>
                    <a:lstStyle/>
                    <a:p>
                      <a:pPr marL="0" marR="0" lvl="0" indent="0" algn="ctr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PSPS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US" sz="1000" dirty="0">
                          <a:solidFill>
                            <a:srgbClr val="00465C"/>
                          </a:solidFill>
                        </a:rPr>
                        <a:t>Are there any critical customers within zone necessary to protect?</a:t>
                      </a:r>
                    </a:p>
                  </a:txBody>
                  <a:tcPr marR="0" marT="41564" marB="41564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Y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N*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accent4"/>
                        </a:solidFill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3247581"/>
                  </a:ext>
                </a:extLst>
              </a:tr>
              <a:tr h="391957">
                <a:tc>
                  <a:txBody>
                    <a:bodyPr/>
                    <a:lstStyle/>
                    <a:p>
                      <a:pPr marL="0" marR="0" lvl="0" indent="0" algn="ctr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PSPS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accent4"/>
                          </a:solidFill>
                        </a:rPr>
                        <a:t>Is OH hardening an acceptable mitigation using distribution line exclusion?</a:t>
                      </a:r>
                    </a:p>
                  </a:txBody>
                  <a:tcPr marR="0" marT="41564" marB="41564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Y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N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N/A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256485"/>
                  </a:ext>
                </a:extLst>
              </a:tr>
              <a:tr h="450765">
                <a:tc>
                  <a:txBody>
                    <a:bodyPr/>
                    <a:lstStyle/>
                    <a:p>
                      <a:pPr marL="0" marR="0" lvl="0" indent="0" algn="ctr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PSS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accent4"/>
                          </a:solidFill>
                        </a:rPr>
                        <a:t>Is the area being considered for HFRA Add/Remove?</a:t>
                      </a:r>
                    </a:p>
                  </a:txBody>
                  <a:tcPr marR="0" marT="41564" marB="41564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Y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N*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accent4"/>
                        </a:solidFill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0181949"/>
                  </a:ext>
                </a:extLst>
              </a:tr>
              <a:tr h="548740">
                <a:tc>
                  <a:txBody>
                    <a:bodyPr/>
                    <a:lstStyle/>
                    <a:p>
                      <a:pPr marL="0" marR="0" lvl="0" indent="0" algn="ctr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PSS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>
                          <a:solidFill>
                            <a:schemeClr val="accent4"/>
                          </a:solidFill>
                        </a:rPr>
                        <a:t>Ingress/Egress concerns identified by PSS professionals cannot be mitigated by utilizing intumescent wrapped or composite poles.</a:t>
                      </a:r>
                      <a:endParaRPr lang="en-US" sz="1000"/>
                    </a:p>
                  </a:txBody>
                  <a:tcPr marR="0" marT="41564" marB="41564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Y*</a:t>
                      </a:r>
                      <a:endParaRPr lang="en-US" sz="1000" dirty="0"/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N</a:t>
                      </a:r>
                      <a:endParaRPr lang="en-US" sz="1000" dirty="0"/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Ingress / Egress concerns</a:t>
                      </a:r>
                      <a:endParaRPr lang="en-US" sz="1000" dirty="0"/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0912371"/>
                  </a:ext>
                </a:extLst>
              </a:tr>
              <a:tr h="458760">
                <a:tc>
                  <a:txBody>
                    <a:bodyPr/>
                    <a:lstStyle/>
                    <a:p>
                      <a:pPr marL="0" marR="0" lvl="0" indent="0" algn="ctr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Tree Strike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accent4"/>
                          </a:solidFill>
                        </a:rPr>
                        <a:t>Moderate (6-14) or high (15+) strike tree potential areas in the segment.</a:t>
                      </a:r>
                      <a:endParaRPr lang="en-US" sz="1000" b="0" dirty="0"/>
                    </a:p>
                  </a:txBody>
                  <a:tcPr marR="0" marT="41564" marB="41564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>
                          <a:solidFill>
                            <a:schemeClr val="accent4"/>
                          </a:solidFill>
                        </a:rPr>
                        <a:t>Y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N*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accent4"/>
                        </a:solidFill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3430572"/>
                  </a:ext>
                </a:extLst>
              </a:tr>
              <a:tr h="548740">
                <a:tc>
                  <a:txBody>
                    <a:bodyPr/>
                    <a:lstStyle/>
                    <a:p>
                      <a:pPr marL="0" marR="0" lvl="0" indent="0" algn="ctr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FSD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accent4"/>
                          </a:solidFill>
                        </a:rPr>
                        <a:t>Are there any significant dependency or constructability limitations in the areas of impact?</a:t>
                      </a:r>
                    </a:p>
                    <a:p>
                      <a:pPr algn="l"/>
                      <a:r>
                        <a:rPr lang="en-US" sz="1000" i="1" dirty="0">
                          <a:solidFill>
                            <a:schemeClr val="accent4"/>
                          </a:solidFill>
                        </a:rPr>
                        <a:t>(Threshold: 2+ year incremental delay)</a:t>
                      </a:r>
                      <a:endParaRPr lang="en-US" sz="1000" b="0" dirty="0"/>
                    </a:p>
                  </a:txBody>
                  <a:tcPr marR="0" marT="41564" marB="41564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Y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N*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accent4"/>
                        </a:solidFill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544598"/>
                  </a:ext>
                </a:extLst>
              </a:tr>
              <a:tr h="548740">
                <a:tc>
                  <a:txBody>
                    <a:bodyPr/>
                    <a:lstStyle/>
                    <a:p>
                      <a:pPr marL="0" marR="0" lvl="0" indent="0" algn="ctr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FSD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702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chemeClr val="accent4"/>
                          </a:solidFill>
                        </a:rPr>
                        <a:t>Does the CPZ meet ECOP threshold (&gt;25% structures warrant replacement) and result in a more timely mitigation method preferred (e.g., OH)?</a:t>
                      </a:r>
                    </a:p>
                  </a:txBody>
                  <a:tcPr marR="0" marT="41564" marB="41564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Y*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>
                          <a:solidFill>
                            <a:schemeClr val="accent4"/>
                          </a:solidFill>
                        </a:rPr>
                        <a:t>N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accent4"/>
                        </a:solidFill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9754317"/>
                  </a:ext>
                </a:extLst>
              </a:tr>
              <a:tr h="548740">
                <a:tc>
                  <a:txBody>
                    <a:bodyPr/>
                    <a:lstStyle/>
                    <a:p>
                      <a:pPr marL="0" marR="0" lvl="0" indent="0" algn="ctr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accent4"/>
                          </a:solidFill>
                          <a:latin typeface="+mn-lt"/>
                          <a:ea typeface="+mn-ea"/>
                          <a:cs typeface="+mn-cs"/>
                        </a:rPr>
                        <a:t>EASOP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328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accent4"/>
                          </a:solidFill>
                        </a:rPr>
                        <a:t>If alternatives fall within a 100% range, is there additional benefit to choosing an alternative that is not the top ranked RSE?</a:t>
                      </a:r>
                    </a:p>
                  </a:txBody>
                  <a:tcPr marR="0" marT="41564" marB="41564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Y*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N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accent4"/>
                          </a:solidFill>
                        </a:rPr>
                        <a:t>Hybrid and UG within 100%</a:t>
                      </a:r>
                    </a:p>
                  </a:txBody>
                  <a:tcPr marL="0" marR="0" marT="41564" marB="41564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998958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E6DD9A8F-3EB3-396C-1401-E8A260E8B0AA}"/>
              </a:ext>
            </a:extLst>
          </p:cNvPr>
          <p:cNvSpPr/>
          <p:nvPr/>
        </p:nvSpPr>
        <p:spPr>
          <a:xfrm>
            <a:off x="10094384" y="6294543"/>
            <a:ext cx="1758950" cy="292100"/>
          </a:xfrm>
          <a:prstGeom prst="rect">
            <a:avLst/>
          </a:prstGeom>
          <a:solidFill>
            <a:srgbClr val="FFA1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4"/>
                </a:solidFill>
              </a:rPr>
              <a:t>*Hybrid Preferred</a:t>
            </a:r>
          </a:p>
        </p:txBody>
      </p:sp>
    </p:spTree>
    <p:extLst>
      <p:ext uri="{BB962C8B-B14F-4D97-AF65-F5344CB8AC3E}">
        <p14:creationId xmlns:p14="http://schemas.microsoft.com/office/powerpoint/2010/main" val="426033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41D29-E35D-411D-9163-7B2596ADF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1588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PG&amp;E-23-05-06A</a:t>
            </a:r>
            <a:r>
              <a:rPr lang="en-US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8A7EE8-BD98-2DF1-CD8C-F1F67BBDB877}"/>
              </a:ext>
            </a:extLst>
          </p:cNvPr>
          <p:cNvSpPr txBox="1"/>
          <p:nvPr/>
        </p:nvSpPr>
        <p:spPr>
          <a:xfrm>
            <a:off x="8871857" y="30111"/>
            <a:ext cx="33201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/>
              <a:t>WMP-Discovery2026-2028_DR_SPD_004-Q007Atch01</a:t>
            </a:r>
          </a:p>
        </p:txBody>
      </p:sp>
      <p:grpSp>
        <p:nvGrpSpPr>
          <p:cNvPr id="21" name="Group 20" descr="Flowchart for the Mitigation Decision process with step categories of Removal/Buy Out, P S P S (10-year Lookback), P S S (P S S Report), and Tree Strike.">
            <a:extLst>
              <a:ext uri="{FF2B5EF4-FFF2-40B4-BE49-F238E27FC236}">
                <a16:creationId xmlns:a16="http://schemas.microsoft.com/office/drawing/2014/main" id="{75A0F4DD-FBE2-BB1E-61A4-7859E9FFD23E}"/>
              </a:ext>
            </a:extLst>
          </p:cNvPr>
          <p:cNvGrpSpPr/>
          <p:nvPr/>
        </p:nvGrpSpPr>
        <p:grpSpPr>
          <a:xfrm>
            <a:off x="741952" y="1068387"/>
            <a:ext cx="11125863" cy="5489666"/>
            <a:chOff x="741952" y="1068387"/>
            <a:chExt cx="11125863" cy="5489666"/>
          </a:xfrm>
        </p:grpSpPr>
        <p:cxnSp>
          <p:nvCxnSpPr>
            <p:cNvPr id="75" name="Connector: Elbow 74">
              <a:extLst>
                <a:ext uri="{FF2B5EF4-FFF2-40B4-BE49-F238E27FC236}">
                  <a16:creationId xmlns:a16="http://schemas.microsoft.com/office/drawing/2014/main" id="{FB14A64A-D834-41BE-8B56-AEFE98C131A5}"/>
                </a:ext>
              </a:extLst>
            </p:cNvPr>
            <p:cNvCxnSpPr>
              <a:cxnSpLocks/>
              <a:stCxn id="19" idx="2"/>
              <a:endCxn id="71" idx="0"/>
            </p:cNvCxnSpPr>
            <p:nvPr/>
          </p:nvCxnSpPr>
          <p:spPr>
            <a:xfrm rot="5400000">
              <a:off x="3701586" y="4267264"/>
              <a:ext cx="899451" cy="3058729"/>
            </a:xfrm>
            <a:prstGeom prst="bentConnector3">
              <a:avLst>
                <a:gd name="adj1" fmla="val 50000"/>
              </a:avLst>
            </a:prstGeom>
            <a:ln w="6350" cap="flat" cmpd="sng" algn="ctr">
              <a:solidFill>
                <a:schemeClr val="accent1">
                  <a:lumMod val="100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1CC772C-BF01-4A0E-92FA-5D80995706F8}"/>
                </a:ext>
              </a:extLst>
            </p:cNvPr>
            <p:cNvSpPr>
              <a:spLocks/>
            </p:cNvSpPr>
            <p:nvPr/>
          </p:nvSpPr>
          <p:spPr>
            <a:xfrm rot="16200000">
              <a:off x="411520" y="2658385"/>
              <a:ext cx="1104325" cy="433678"/>
            </a:xfrm>
            <a:prstGeom prst="rect">
              <a:avLst/>
            </a:prstGeom>
            <a:solidFill>
              <a:schemeClr val="tx1"/>
            </a:solidFill>
            <a:ln w="10212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1126">
                  <a:solidFill>
                    <a:srgbClr val="FFFFFF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PSPS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8F128E-1E6B-4070-80CC-BBD428B50B16}"/>
                </a:ext>
              </a:extLst>
            </p:cNvPr>
            <p:cNvSpPr>
              <a:spLocks/>
            </p:cNvSpPr>
            <p:nvPr/>
          </p:nvSpPr>
          <p:spPr>
            <a:xfrm rot="16200000">
              <a:off x="411522" y="3894254"/>
              <a:ext cx="1104325" cy="433678"/>
            </a:xfrm>
            <a:prstGeom prst="rect">
              <a:avLst/>
            </a:prstGeom>
            <a:solidFill>
              <a:schemeClr val="tx1"/>
            </a:solidFill>
            <a:ln w="10212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1126">
                  <a:solidFill>
                    <a:srgbClr val="FFFFFF"/>
                  </a:solidFill>
                  <a:latin typeface="Arial Black" panose="020B0A04020102020204" pitchFamily="34" charset="0"/>
                </a:rPr>
                <a:t>PSS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58F8CDC-A812-423D-91E9-E56359795F9F}"/>
                </a:ext>
              </a:extLst>
            </p:cNvPr>
            <p:cNvSpPr>
              <a:spLocks/>
            </p:cNvSpPr>
            <p:nvPr/>
          </p:nvSpPr>
          <p:spPr>
            <a:xfrm rot="16200000">
              <a:off x="411520" y="5166165"/>
              <a:ext cx="1104325" cy="433678"/>
            </a:xfrm>
            <a:prstGeom prst="rect">
              <a:avLst/>
            </a:prstGeom>
            <a:solidFill>
              <a:schemeClr val="tx1"/>
            </a:solidFill>
            <a:ln w="10212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1126">
                  <a:solidFill>
                    <a:srgbClr val="FFFFFF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Tree Strike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8AD53A5-A63D-4FBD-B6F8-2EF9E762ECED}"/>
                </a:ext>
              </a:extLst>
            </p:cNvPr>
            <p:cNvSpPr>
              <a:spLocks/>
            </p:cNvSpPr>
            <p:nvPr/>
          </p:nvSpPr>
          <p:spPr>
            <a:xfrm>
              <a:off x="1726036" y="2338715"/>
              <a:ext cx="3563212" cy="450667"/>
            </a:xfrm>
            <a:prstGeom prst="rect">
              <a:avLst/>
            </a:prstGeom>
            <a:solidFill>
              <a:schemeClr val="accent6"/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endParaRPr lang="en-US" sz="1000">
                <a:solidFill>
                  <a:srgbClr val="00465C"/>
                </a:solidFill>
                <a:latin typeface="Arial" panose="020B0604020202020204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FC79EFA-EB7B-45BC-9D29-4B4AE7BB69CC}"/>
                </a:ext>
              </a:extLst>
            </p:cNvPr>
            <p:cNvSpPr/>
            <p:nvPr/>
          </p:nvSpPr>
          <p:spPr>
            <a:xfrm>
              <a:off x="3990512" y="3573701"/>
              <a:ext cx="1248823" cy="450667"/>
            </a:xfrm>
            <a:prstGeom prst="rect">
              <a:avLst/>
            </a:prstGeom>
            <a:solidFill>
              <a:schemeClr val="accent6"/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767" rIns="0" bIns="36767" rtlCol="0" anchor="ctr"/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00465C"/>
                  </a:solidFill>
                  <a:latin typeface="Arial" panose="020B0604020202020204" pitchFamily="34" charset="0"/>
                </a:rPr>
                <a:t>Are there Egress / Ingress concerns expressed by PSS team?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640C0F8-F8EC-4B78-9CF3-39B4B2CCF25E}"/>
                </a:ext>
              </a:extLst>
            </p:cNvPr>
            <p:cNvSpPr/>
            <p:nvPr/>
          </p:nvSpPr>
          <p:spPr>
            <a:xfrm>
              <a:off x="8498950" y="2338714"/>
              <a:ext cx="1662183" cy="45066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FFFFFF"/>
                  </a:solidFill>
                  <a:latin typeface="Arial" panose="020B0604020202020204" pitchFamily="34" charset="0"/>
                </a:rPr>
                <a:t>Area of impact identified, relocate to UG preferred and pursue relevant path</a:t>
              </a:r>
            </a:p>
          </p:txBody>
        </p: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27CE0C1E-0984-4073-891F-5EDB471AE0EF}"/>
                </a:ext>
              </a:extLst>
            </p:cNvPr>
            <p:cNvCxnSpPr>
              <a:cxnSpLocks/>
              <a:stCxn id="7" idx="3"/>
              <a:endCxn id="9" idx="1"/>
            </p:cNvCxnSpPr>
            <p:nvPr/>
          </p:nvCxnSpPr>
          <p:spPr>
            <a:xfrm flipV="1">
              <a:off x="5289249" y="2564047"/>
              <a:ext cx="3209701" cy="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536A386-5C19-4A7D-8172-F9DE493E45E8}"/>
                </a:ext>
              </a:extLst>
            </p:cNvPr>
            <p:cNvSpPr/>
            <p:nvPr/>
          </p:nvSpPr>
          <p:spPr>
            <a:xfrm>
              <a:off x="6515956" y="3573595"/>
              <a:ext cx="1662183" cy="450667"/>
            </a:xfrm>
            <a:prstGeom prst="rect">
              <a:avLst/>
            </a:prstGeom>
            <a:solidFill>
              <a:schemeClr val="accent6"/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00465C"/>
                  </a:solidFill>
                  <a:latin typeface="Arial" panose="020B0604020202020204" pitchFamily="34" charset="0"/>
                </a:rPr>
                <a:t>Can the concern be safely mitigated utilizing intumescent wrapped or composite poles?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B2C71D8-9425-4748-B344-CB7CEA88A847}"/>
                </a:ext>
              </a:extLst>
            </p:cNvPr>
            <p:cNvSpPr/>
            <p:nvPr/>
          </p:nvSpPr>
          <p:spPr>
            <a:xfrm>
              <a:off x="9248079" y="3573595"/>
              <a:ext cx="1662183" cy="45066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FFFFFF"/>
                  </a:solidFill>
                  <a:latin typeface="Arial" panose="020B0604020202020204" pitchFamily="34" charset="0"/>
                </a:rPr>
                <a:t>Area of impact identified, relocate to underground preferred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40DB28-FD8B-4186-9308-DBECB1446949}"/>
                </a:ext>
              </a:extLst>
            </p:cNvPr>
            <p:cNvSpPr/>
            <p:nvPr/>
          </p:nvSpPr>
          <p:spPr>
            <a:xfrm>
              <a:off x="1726035" y="2931746"/>
              <a:ext cx="1662183" cy="45066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FFFFFF"/>
                  </a:solidFill>
                  <a:latin typeface="Arial" panose="020B0604020202020204" pitchFamily="34" charset="0"/>
                </a:rPr>
                <a:t>No area of impact identified, OH in place preferred</a:t>
              </a:r>
            </a:p>
          </p:txBody>
        </p: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516FCB99-5A04-49BB-A5F6-1615F8EB5FBE}"/>
                </a:ext>
              </a:extLst>
            </p:cNvPr>
            <p:cNvCxnSpPr>
              <a:cxnSpLocks/>
              <a:stCxn id="7" idx="2"/>
              <a:endCxn id="13" idx="0"/>
            </p:cNvCxnSpPr>
            <p:nvPr/>
          </p:nvCxnSpPr>
          <p:spPr>
            <a:xfrm rot="5400000">
              <a:off x="2961203" y="2385306"/>
              <a:ext cx="142363" cy="950516"/>
            </a:xfrm>
            <a:prstGeom prst="bentConnector3">
              <a:avLst>
                <a:gd name="adj1" fmla="val 31472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or: Elbow 14">
              <a:extLst>
                <a:ext uri="{FF2B5EF4-FFF2-40B4-BE49-F238E27FC236}">
                  <a16:creationId xmlns:a16="http://schemas.microsoft.com/office/drawing/2014/main" id="{409B5345-1608-4E70-A731-DAF1A28663C2}"/>
                </a:ext>
              </a:extLst>
            </p:cNvPr>
            <p:cNvCxnSpPr>
              <a:cxnSpLocks/>
              <a:stCxn id="8" idx="2"/>
              <a:endCxn id="57" idx="0"/>
            </p:cNvCxnSpPr>
            <p:nvPr/>
          </p:nvCxnSpPr>
          <p:spPr>
            <a:xfrm rot="5400000">
              <a:off x="4539140" y="4100152"/>
              <a:ext cx="151568" cy="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or: Elbow 15">
              <a:extLst>
                <a:ext uri="{FF2B5EF4-FFF2-40B4-BE49-F238E27FC236}">
                  <a16:creationId xmlns:a16="http://schemas.microsoft.com/office/drawing/2014/main" id="{9D245025-0AF9-4BD8-A9C6-1870A17BA399}"/>
                </a:ext>
              </a:extLst>
            </p:cNvPr>
            <p:cNvCxnSpPr>
              <a:cxnSpLocks/>
              <a:stCxn id="11" idx="2"/>
              <a:endCxn id="57" idx="0"/>
            </p:cNvCxnSpPr>
            <p:nvPr/>
          </p:nvCxnSpPr>
          <p:spPr>
            <a:xfrm rot="5400000">
              <a:off x="5905148" y="2734038"/>
              <a:ext cx="151672" cy="2732123"/>
            </a:xfrm>
            <a:prstGeom prst="bentConnector3">
              <a:avLst>
                <a:gd name="adj1" fmla="val 37725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or: Elbow 16">
              <a:extLst>
                <a:ext uri="{FF2B5EF4-FFF2-40B4-BE49-F238E27FC236}">
                  <a16:creationId xmlns:a16="http://schemas.microsoft.com/office/drawing/2014/main" id="{02530828-84C8-41A5-B178-FBC480342D18}"/>
                </a:ext>
              </a:extLst>
            </p:cNvPr>
            <p:cNvCxnSpPr>
              <a:cxnSpLocks/>
              <a:stCxn id="11" idx="3"/>
              <a:endCxn id="12" idx="1"/>
            </p:cNvCxnSpPr>
            <p:nvPr/>
          </p:nvCxnSpPr>
          <p:spPr>
            <a:xfrm flipV="1">
              <a:off x="8178138" y="3798929"/>
              <a:ext cx="1069940" cy="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796B37E-20FD-4ACD-BEF6-761C543DE390}"/>
                </a:ext>
              </a:extLst>
            </p:cNvPr>
            <p:cNvSpPr>
              <a:spLocks/>
            </p:cNvSpPr>
            <p:nvPr/>
          </p:nvSpPr>
          <p:spPr>
            <a:xfrm>
              <a:off x="1726033" y="4848917"/>
              <a:ext cx="1781609" cy="545309"/>
            </a:xfrm>
            <a:prstGeom prst="rect">
              <a:avLst/>
            </a:prstGeom>
            <a:solidFill>
              <a:schemeClr val="accent6"/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767" rIns="0" bIns="36767" rtlCol="0" anchor="ctr"/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00465C"/>
                  </a:solidFill>
                  <a:latin typeface="Arial" panose="020B0604020202020204" pitchFamily="34" charset="0"/>
                </a:rPr>
                <a:t>Are there areas identified with tree strike potential within the circuit segment?</a:t>
              </a:r>
            </a:p>
            <a:p>
              <a:pPr algn="ctr" defTabSz="914422">
                <a:defRPr/>
              </a:pPr>
              <a:r>
                <a:rPr lang="en-US" sz="805" b="1">
                  <a:solidFill>
                    <a:srgbClr val="00465C"/>
                  </a:solidFill>
                  <a:latin typeface="Arial" panose="020B0604020202020204" pitchFamily="34" charset="0"/>
                </a:rPr>
                <a:t>Low</a:t>
              </a:r>
              <a:r>
                <a:rPr lang="en-US" sz="805">
                  <a:solidFill>
                    <a:srgbClr val="00465C"/>
                  </a:solidFill>
                  <a:latin typeface="Arial" panose="020B0604020202020204" pitchFamily="34" charset="0"/>
                </a:rPr>
                <a:t> (0-5) </a:t>
              </a:r>
              <a:r>
                <a:rPr lang="en-US" sz="805" b="1">
                  <a:solidFill>
                    <a:srgbClr val="00465C"/>
                  </a:solidFill>
                  <a:latin typeface="Arial" panose="020B0604020202020204" pitchFamily="34" charset="0"/>
                </a:rPr>
                <a:t>Moderate </a:t>
              </a:r>
              <a:r>
                <a:rPr lang="en-US" sz="805">
                  <a:solidFill>
                    <a:srgbClr val="00465C"/>
                  </a:solidFill>
                  <a:latin typeface="Arial" panose="020B0604020202020204" pitchFamily="34" charset="0"/>
                </a:rPr>
                <a:t>(6-14) </a:t>
              </a:r>
              <a:r>
                <a:rPr lang="en-US" sz="805" b="1">
                  <a:solidFill>
                    <a:srgbClr val="00465C"/>
                  </a:solidFill>
                  <a:latin typeface="Arial" panose="020B0604020202020204" pitchFamily="34" charset="0"/>
                </a:rPr>
                <a:t>High </a:t>
              </a:r>
              <a:r>
                <a:rPr lang="en-US" sz="805">
                  <a:solidFill>
                    <a:srgbClr val="00465C"/>
                  </a:solidFill>
                  <a:latin typeface="Arial" panose="020B0604020202020204" pitchFamily="34" charset="0"/>
                </a:rPr>
                <a:t>(15+)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30D695B-B5DC-4CE0-B5B8-BE9B2C3948D0}"/>
                </a:ext>
              </a:extLst>
            </p:cNvPr>
            <p:cNvSpPr/>
            <p:nvPr/>
          </p:nvSpPr>
          <p:spPr>
            <a:xfrm>
              <a:off x="4849584" y="4896236"/>
              <a:ext cx="1662183" cy="45066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805" dirty="0">
                  <a:solidFill>
                    <a:srgbClr val="FFFFFF"/>
                  </a:solidFill>
                  <a:latin typeface="Arial" panose="020B0604020202020204" pitchFamily="34" charset="0"/>
                </a:rPr>
                <a:t>Area of impact identified, relocate to underground preferred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36449DC-CB58-45CA-B96F-9222843A1A86}"/>
                </a:ext>
              </a:extLst>
            </p:cNvPr>
            <p:cNvSpPr>
              <a:spLocks/>
            </p:cNvSpPr>
            <p:nvPr/>
          </p:nvSpPr>
          <p:spPr>
            <a:xfrm>
              <a:off x="1785747" y="5548091"/>
              <a:ext cx="1662183" cy="45066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805" dirty="0">
                  <a:solidFill>
                    <a:srgbClr val="FFFFFF"/>
                  </a:solidFill>
                  <a:latin typeface="Arial" panose="020B0604020202020204" pitchFamily="34" charset="0"/>
                </a:rPr>
                <a:t>No area of impact identified, OH in place preferred</a:t>
              </a:r>
            </a:p>
          </p:txBody>
        </p:sp>
        <p:cxnSp>
          <p:nvCxnSpPr>
            <p:cNvPr id="22" name="Connector: Elbow 21">
              <a:extLst>
                <a:ext uri="{FF2B5EF4-FFF2-40B4-BE49-F238E27FC236}">
                  <a16:creationId xmlns:a16="http://schemas.microsoft.com/office/drawing/2014/main" id="{7F9892DD-BBDF-4DC0-AFF8-D6E4C4B4C8E3}"/>
                </a:ext>
              </a:extLst>
            </p:cNvPr>
            <p:cNvCxnSpPr>
              <a:cxnSpLocks/>
              <a:stCxn id="18" idx="2"/>
              <a:endCxn id="20" idx="0"/>
            </p:cNvCxnSpPr>
            <p:nvPr/>
          </p:nvCxnSpPr>
          <p:spPr>
            <a:xfrm rot="5400000">
              <a:off x="2539904" y="5471154"/>
              <a:ext cx="153868" cy="1021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or: Elbow 22">
              <a:extLst>
                <a:ext uri="{FF2B5EF4-FFF2-40B4-BE49-F238E27FC236}">
                  <a16:creationId xmlns:a16="http://schemas.microsoft.com/office/drawing/2014/main" id="{DF503C1A-504B-45DA-A06F-25B899C0C934}"/>
                </a:ext>
              </a:extLst>
            </p:cNvPr>
            <p:cNvCxnSpPr>
              <a:cxnSpLocks/>
              <a:stCxn id="13" idx="2"/>
              <a:endCxn id="43" idx="0"/>
            </p:cNvCxnSpPr>
            <p:nvPr/>
          </p:nvCxnSpPr>
          <p:spPr>
            <a:xfrm rot="16200000" flipH="1">
              <a:off x="2462536" y="3477002"/>
              <a:ext cx="191182" cy="200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Elbow 23">
              <a:extLst>
                <a:ext uri="{FF2B5EF4-FFF2-40B4-BE49-F238E27FC236}">
                  <a16:creationId xmlns:a16="http://schemas.microsoft.com/office/drawing/2014/main" id="{F97E7958-C275-4D4E-9036-EC4F806B4D24}"/>
                </a:ext>
              </a:extLst>
            </p:cNvPr>
            <p:cNvCxnSpPr>
              <a:cxnSpLocks/>
              <a:stCxn id="9" idx="2"/>
              <a:endCxn id="43" idx="0"/>
            </p:cNvCxnSpPr>
            <p:nvPr/>
          </p:nvCxnSpPr>
          <p:spPr>
            <a:xfrm rot="5400000">
              <a:off x="5552476" y="-203971"/>
              <a:ext cx="784214" cy="6770915"/>
            </a:xfrm>
            <a:prstGeom prst="bentConnector3">
              <a:avLst>
                <a:gd name="adj1" fmla="val 8161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Elbow 24">
              <a:extLst>
                <a:ext uri="{FF2B5EF4-FFF2-40B4-BE49-F238E27FC236}">
                  <a16:creationId xmlns:a16="http://schemas.microsoft.com/office/drawing/2014/main" id="{8232DE11-C926-4FD2-8465-4AE442B7F98A}"/>
                </a:ext>
              </a:extLst>
            </p:cNvPr>
            <p:cNvCxnSpPr>
              <a:cxnSpLocks/>
              <a:stCxn id="8" idx="3"/>
              <a:endCxn id="11" idx="1"/>
            </p:cNvCxnSpPr>
            <p:nvPr/>
          </p:nvCxnSpPr>
          <p:spPr>
            <a:xfrm flipV="1">
              <a:off x="5239335" y="3798929"/>
              <a:ext cx="1276621" cy="10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or: Elbow 25">
              <a:extLst>
                <a:ext uri="{FF2B5EF4-FFF2-40B4-BE49-F238E27FC236}">
                  <a16:creationId xmlns:a16="http://schemas.microsoft.com/office/drawing/2014/main" id="{2220C315-24FC-4F22-A700-E5B28CCB95FC}"/>
                </a:ext>
              </a:extLst>
            </p:cNvPr>
            <p:cNvCxnSpPr>
              <a:cxnSpLocks/>
              <a:stCxn id="12" idx="2"/>
              <a:endCxn id="18" idx="0"/>
            </p:cNvCxnSpPr>
            <p:nvPr/>
          </p:nvCxnSpPr>
          <p:spPr>
            <a:xfrm rot="5400000">
              <a:off x="5935677" y="705422"/>
              <a:ext cx="824654" cy="7462332"/>
            </a:xfrm>
            <a:prstGeom prst="bentConnector3">
              <a:avLst>
                <a:gd name="adj1" fmla="val 85862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or: Elbow 26">
              <a:extLst>
                <a:ext uri="{FF2B5EF4-FFF2-40B4-BE49-F238E27FC236}">
                  <a16:creationId xmlns:a16="http://schemas.microsoft.com/office/drawing/2014/main" id="{382D3AAE-E396-45E0-88A2-8E3CB11CDF42}"/>
                </a:ext>
              </a:extLst>
            </p:cNvPr>
            <p:cNvCxnSpPr>
              <a:cxnSpLocks/>
              <a:stCxn id="57" idx="2"/>
              <a:endCxn id="18" idx="0"/>
            </p:cNvCxnSpPr>
            <p:nvPr/>
          </p:nvCxnSpPr>
          <p:spPr>
            <a:xfrm rot="5400000">
              <a:off x="3504726" y="3738716"/>
              <a:ext cx="222313" cy="1998086"/>
            </a:xfrm>
            <a:prstGeom prst="bentConnector3">
              <a:avLst>
                <a:gd name="adj1" fmla="val 50001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F41917D-5843-4305-87BD-42C22B21356B}"/>
                </a:ext>
              </a:extLst>
            </p:cNvPr>
            <p:cNvSpPr txBox="1">
              <a:spLocks/>
            </p:cNvSpPr>
            <p:nvPr/>
          </p:nvSpPr>
          <p:spPr>
            <a:xfrm>
              <a:off x="6574527" y="2362107"/>
              <a:ext cx="524481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5CB0B73-76C6-4ECD-9A6C-50068A3CDD1A}"/>
                </a:ext>
              </a:extLst>
            </p:cNvPr>
            <p:cNvSpPr txBox="1">
              <a:spLocks/>
            </p:cNvSpPr>
            <p:nvPr/>
          </p:nvSpPr>
          <p:spPr>
            <a:xfrm>
              <a:off x="5160382" y="3619950"/>
              <a:ext cx="524481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C48BE38-8E11-4AFF-B586-62841C921E6C}"/>
                </a:ext>
              </a:extLst>
            </p:cNvPr>
            <p:cNvSpPr txBox="1">
              <a:spLocks/>
            </p:cNvSpPr>
            <p:nvPr/>
          </p:nvSpPr>
          <p:spPr>
            <a:xfrm>
              <a:off x="6925044" y="4102336"/>
              <a:ext cx="524481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88DCE78-35ED-4E4C-B824-F39B2AF614B5}"/>
                </a:ext>
              </a:extLst>
            </p:cNvPr>
            <p:cNvSpPr txBox="1">
              <a:spLocks/>
            </p:cNvSpPr>
            <p:nvPr/>
          </p:nvSpPr>
          <p:spPr>
            <a:xfrm>
              <a:off x="3373731" y="4934625"/>
              <a:ext cx="1141262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Moderate / High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00049C-1E94-4E48-AD31-CAA31E6D81A7}"/>
                </a:ext>
              </a:extLst>
            </p:cNvPr>
            <p:cNvSpPr txBox="1">
              <a:spLocks/>
            </p:cNvSpPr>
            <p:nvPr/>
          </p:nvSpPr>
          <p:spPr>
            <a:xfrm>
              <a:off x="3354487" y="2767192"/>
              <a:ext cx="524481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C9BE8E9-55DE-4F7F-9DA9-B969313D2214}"/>
                </a:ext>
              </a:extLst>
            </p:cNvPr>
            <p:cNvSpPr txBox="1">
              <a:spLocks/>
            </p:cNvSpPr>
            <p:nvPr/>
          </p:nvSpPr>
          <p:spPr>
            <a:xfrm>
              <a:off x="4191910" y="4006074"/>
              <a:ext cx="524481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721191B-445A-49BD-A181-1AD63BD7445D}"/>
                </a:ext>
              </a:extLst>
            </p:cNvPr>
            <p:cNvSpPr txBox="1">
              <a:spLocks/>
            </p:cNvSpPr>
            <p:nvPr/>
          </p:nvSpPr>
          <p:spPr>
            <a:xfrm>
              <a:off x="8073546" y="3600479"/>
              <a:ext cx="524481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69AC2ED-0C7B-4BE0-BF5B-666D16679341}"/>
                </a:ext>
              </a:extLst>
            </p:cNvPr>
            <p:cNvSpPr txBox="1">
              <a:spLocks/>
            </p:cNvSpPr>
            <p:nvPr/>
          </p:nvSpPr>
          <p:spPr>
            <a:xfrm>
              <a:off x="2062154" y="5369986"/>
              <a:ext cx="708591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Low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9FABAF7-0455-45E9-852C-C93C4F6AC1BA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547227" y="2784101"/>
              <a:ext cx="1469858" cy="222754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965" i="1">
                  <a:solidFill>
                    <a:srgbClr val="000000"/>
                  </a:solidFill>
                  <a:latin typeface="Arial" panose="020B0604020202020204" pitchFamily="34" charset="0"/>
                </a:rPr>
                <a:t>10-year Lookback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7FB4798-AB5E-4FB6-9B23-D222C5599260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547227" y="4041086"/>
              <a:ext cx="1469858" cy="222754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965" i="1">
                  <a:solidFill>
                    <a:srgbClr val="000000"/>
                  </a:solidFill>
                  <a:latin typeface="Arial" panose="020B0604020202020204" pitchFamily="34" charset="0"/>
                </a:rPr>
                <a:t>PSS Report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F114BDA-1062-49F1-9D46-D7158C7541E9}"/>
                </a:ext>
              </a:extLst>
            </p:cNvPr>
            <p:cNvSpPr/>
            <p:nvPr/>
          </p:nvSpPr>
          <p:spPr>
            <a:xfrm>
              <a:off x="1749643" y="3573595"/>
              <a:ext cx="1618966" cy="450667"/>
            </a:xfrm>
            <a:prstGeom prst="rect">
              <a:avLst/>
            </a:prstGeom>
            <a:solidFill>
              <a:schemeClr val="accent6"/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00465C"/>
                  </a:solidFill>
                  <a:latin typeface="Arial" panose="020B0604020202020204" pitchFamily="34" charset="0"/>
                </a:rPr>
                <a:t>Is the area being considered for HFRA Add/Remove?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5CF6FC0-FA11-49DC-B52F-7D8CA0254729}"/>
                </a:ext>
              </a:extLst>
            </p:cNvPr>
            <p:cNvSpPr/>
            <p:nvPr/>
          </p:nvSpPr>
          <p:spPr>
            <a:xfrm>
              <a:off x="1747135" y="4189452"/>
              <a:ext cx="1618966" cy="45066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FFFFFF"/>
                  </a:solidFill>
                  <a:latin typeface="Arial" panose="020B0604020202020204" pitchFamily="34" charset="0"/>
                </a:rPr>
                <a:t>Consider potential scope adjustments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E82A640-CFC0-4B9B-A0A5-DA420EBECA2C}"/>
                </a:ext>
              </a:extLst>
            </p:cNvPr>
            <p:cNvSpPr txBox="1">
              <a:spLocks/>
            </p:cNvSpPr>
            <p:nvPr/>
          </p:nvSpPr>
          <p:spPr>
            <a:xfrm>
              <a:off x="3237477" y="3601501"/>
              <a:ext cx="524481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cxnSp>
          <p:nvCxnSpPr>
            <p:cNvPr id="46" name="Connector: Elbow 45">
              <a:extLst>
                <a:ext uri="{FF2B5EF4-FFF2-40B4-BE49-F238E27FC236}">
                  <a16:creationId xmlns:a16="http://schemas.microsoft.com/office/drawing/2014/main" id="{3A9E37D7-6DE9-4572-B013-0AC6F15011B1}"/>
                </a:ext>
              </a:extLst>
            </p:cNvPr>
            <p:cNvCxnSpPr>
              <a:cxnSpLocks/>
              <a:stCxn id="43" idx="3"/>
              <a:endCxn id="8" idx="1"/>
            </p:cNvCxnSpPr>
            <p:nvPr/>
          </p:nvCxnSpPr>
          <p:spPr>
            <a:xfrm>
              <a:off x="3368608" y="3798929"/>
              <a:ext cx="621902" cy="10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or: Elbow 46">
              <a:extLst>
                <a:ext uri="{FF2B5EF4-FFF2-40B4-BE49-F238E27FC236}">
                  <a16:creationId xmlns:a16="http://schemas.microsoft.com/office/drawing/2014/main" id="{7D45DB96-7753-43A2-A51D-AFBFFF50507B}"/>
                </a:ext>
              </a:extLst>
            </p:cNvPr>
            <p:cNvCxnSpPr>
              <a:cxnSpLocks/>
              <a:stCxn id="43" idx="2"/>
              <a:endCxn id="44" idx="0"/>
            </p:cNvCxnSpPr>
            <p:nvPr/>
          </p:nvCxnSpPr>
          <p:spPr>
            <a:xfrm rot="5400000">
              <a:off x="2475278" y="4105602"/>
              <a:ext cx="165191" cy="250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or: Elbow 47">
              <a:extLst>
                <a:ext uri="{FF2B5EF4-FFF2-40B4-BE49-F238E27FC236}">
                  <a16:creationId xmlns:a16="http://schemas.microsoft.com/office/drawing/2014/main" id="{7B01419B-BFF2-4230-87AC-A2ECD50AF033}"/>
                </a:ext>
              </a:extLst>
            </p:cNvPr>
            <p:cNvCxnSpPr>
              <a:cxnSpLocks/>
              <a:stCxn id="44" idx="3"/>
              <a:endCxn id="8" idx="1"/>
            </p:cNvCxnSpPr>
            <p:nvPr/>
          </p:nvCxnSpPr>
          <p:spPr>
            <a:xfrm flipV="1">
              <a:off x="3366100" y="3799035"/>
              <a:ext cx="624410" cy="61575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67730FF-711D-4489-8F2B-38BA5E4FE5CD}"/>
                </a:ext>
              </a:extLst>
            </p:cNvPr>
            <p:cNvSpPr txBox="1">
              <a:spLocks/>
            </p:cNvSpPr>
            <p:nvPr/>
          </p:nvSpPr>
          <p:spPr>
            <a:xfrm>
              <a:off x="2465406" y="3995477"/>
              <a:ext cx="524481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308B912-4BEC-4EE7-A59C-581853F5CBBB}"/>
                </a:ext>
              </a:extLst>
            </p:cNvPr>
            <p:cNvSpPr>
              <a:spLocks/>
            </p:cNvSpPr>
            <p:nvPr/>
          </p:nvSpPr>
          <p:spPr>
            <a:xfrm rot="16200000">
              <a:off x="406628" y="1403711"/>
              <a:ext cx="1104325" cy="433678"/>
            </a:xfrm>
            <a:prstGeom prst="rect">
              <a:avLst/>
            </a:prstGeom>
            <a:solidFill>
              <a:schemeClr val="tx1"/>
            </a:solidFill>
            <a:ln w="10212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1126" dirty="0">
                  <a:solidFill>
                    <a:srgbClr val="FFFFFF"/>
                  </a:solidFill>
                  <a:latin typeface="Arial Black" panose="020B0A04020102020204" pitchFamily="34" charset="0"/>
                </a:rPr>
                <a:t>Removal / Buy Out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B15D479-736D-4645-ACC2-8DCA8A890DE4}"/>
                </a:ext>
              </a:extLst>
            </p:cNvPr>
            <p:cNvSpPr>
              <a:spLocks/>
            </p:cNvSpPr>
            <p:nvPr/>
          </p:nvSpPr>
          <p:spPr>
            <a:xfrm>
              <a:off x="1726033" y="1395215"/>
              <a:ext cx="1662183" cy="450667"/>
            </a:xfrm>
            <a:prstGeom prst="rect">
              <a:avLst/>
            </a:prstGeom>
            <a:solidFill>
              <a:schemeClr val="accent6"/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00465C"/>
                  </a:solidFill>
                  <a:latin typeface="Arial" panose="020B0604020202020204" pitchFamily="34" charset="0"/>
                </a:rPr>
                <a:t>Is the project a candidate for Removal or Buy Out / Remote Grid?</a:t>
              </a:r>
            </a:p>
          </p:txBody>
        </p:sp>
        <p:cxnSp>
          <p:nvCxnSpPr>
            <p:cNvPr id="52" name="Connector: Elbow 51">
              <a:extLst>
                <a:ext uri="{FF2B5EF4-FFF2-40B4-BE49-F238E27FC236}">
                  <a16:creationId xmlns:a16="http://schemas.microsoft.com/office/drawing/2014/main" id="{EA22F03A-FCAA-4AEB-A140-D731F6D11953}"/>
                </a:ext>
              </a:extLst>
            </p:cNvPr>
            <p:cNvCxnSpPr>
              <a:cxnSpLocks/>
              <a:stCxn id="51" idx="2"/>
              <a:endCxn id="7" idx="0"/>
            </p:cNvCxnSpPr>
            <p:nvPr/>
          </p:nvCxnSpPr>
          <p:spPr>
            <a:xfrm rot="16200000" flipH="1">
              <a:off x="2785968" y="1617040"/>
              <a:ext cx="492832" cy="95051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3A4BC64-842B-4594-9B73-692986D37483}"/>
                </a:ext>
              </a:extLst>
            </p:cNvPr>
            <p:cNvSpPr txBox="1">
              <a:spLocks/>
            </p:cNvSpPr>
            <p:nvPr/>
          </p:nvSpPr>
          <p:spPr>
            <a:xfrm>
              <a:off x="2465406" y="1857379"/>
              <a:ext cx="524481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64672DC-A4BF-4D1C-92F5-B479DA2353F0}"/>
                </a:ext>
              </a:extLst>
            </p:cNvPr>
            <p:cNvSpPr>
              <a:spLocks/>
            </p:cNvSpPr>
            <p:nvPr/>
          </p:nvSpPr>
          <p:spPr>
            <a:xfrm>
              <a:off x="4454151" y="1395215"/>
              <a:ext cx="1662183" cy="45066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FFFFFF"/>
                  </a:solidFill>
                  <a:latin typeface="Arial" panose="020B0604020202020204" pitchFamily="34" charset="0"/>
                </a:rPr>
                <a:t>Proceed with evaluation of Removal / Buy Out / Remote Grid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0ECC906-0532-417D-AAF2-F5C20743B205}"/>
                </a:ext>
              </a:extLst>
            </p:cNvPr>
            <p:cNvSpPr txBox="1">
              <a:spLocks/>
            </p:cNvSpPr>
            <p:nvPr/>
          </p:nvSpPr>
          <p:spPr>
            <a:xfrm>
              <a:off x="3323529" y="1428685"/>
              <a:ext cx="524481" cy="19813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32C78CB-9E9C-427F-82ED-F41C9E954E89}"/>
                </a:ext>
              </a:extLst>
            </p:cNvPr>
            <p:cNvSpPr/>
            <p:nvPr/>
          </p:nvSpPr>
          <p:spPr>
            <a:xfrm>
              <a:off x="3990512" y="4175935"/>
              <a:ext cx="1248823" cy="45066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021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534" tIns="36767" rIns="73534" bIns="36767" rtlCol="0" anchor="ctr"/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FFFFFF"/>
                  </a:solidFill>
                  <a:latin typeface="Arial" panose="020B0604020202020204" pitchFamily="34" charset="0"/>
                </a:rPr>
                <a:t>No area of impact identified, OH in place preferred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63CBED1-0832-4264-ABF4-543C23D95191}"/>
                </a:ext>
              </a:extLst>
            </p:cNvPr>
            <p:cNvSpPr>
              <a:spLocks/>
            </p:cNvSpPr>
            <p:nvPr/>
          </p:nvSpPr>
          <p:spPr>
            <a:xfrm>
              <a:off x="1757188" y="2341292"/>
              <a:ext cx="1631026" cy="445892"/>
            </a:xfrm>
            <a:prstGeom prst="rect">
              <a:avLst/>
            </a:prstGeom>
          </p:spPr>
          <p:txBody>
            <a:bodyPr wrap="square" lIns="73534" tIns="36767" rIns="73534" bIns="36767">
              <a:spAutoFit/>
            </a:bodyPr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00465C"/>
                  </a:solidFill>
                  <a:latin typeface="Arial" panose="020B0604020202020204" pitchFamily="34" charset="0"/>
                </a:rPr>
                <a:t>Is this an area that is impacted directly by PSPS (&gt;8 Frequency or &gt;1,200 Cust Impact)?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67F28FE-213E-44A0-9B93-6DDEEF2BC965}"/>
                </a:ext>
              </a:extLst>
            </p:cNvPr>
            <p:cNvSpPr>
              <a:spLocks/>
            </p:cNvSpPr>
            <p:nvPr/>
          </p:nvSpPr>
          <p:spPr>
            <a:xfrm>
              <a:off x="3767192" y="2341293"/>
              <a:ext cx="1472142" cy="445892"/>
            </a:xfrm>
            <a:prstGeom prst="rect">
              <a:avLst/>
            </a:prstGeom>
          </p:spPr>
          <p:txBody>
            <a:bodyPr wrap="square" lIns="73534" tIns="36767" rIns="73534" bIns="36767">
              <a:spAutoFit/>
            </a:bodyPr>
            <a:lstStyle/>
            <a:p>
              <a:pPr algn="ctr" defTabSz="914422">
                <a:defRPr/>
              </a:pPr>
              <a:r>
                <a:rPr lang="en-US" sz="805">
                  <a:solidFill>
                    <a:srgbClr val="00465C"/>
                  </a:solidFill>
                  <a:latin typeface="Arial" panose="020B0604020202020204" pitchFamily="34" charset="0"/>
                </a:rPr>
                <a:t>Are there any critical customers within zone necessary to protect?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D03A93A6-EDFD-42A9-AC53-0BA8C231F738}"/>
                </a:ext>
              </a:extLst>
            </p:cNvPr>
            <p:cNvSpPr>
              <a:spLocks/>
            </p:cNvSpPr>
            <p:nvPr/>
          </p:nvSpPr>
          <p:spPr>
            <a:xfrm>
              <a:off x="3353387" y="2452670"/>
              <a:ext cx="390964" cy="222754"/>
            </a:xfrm>
            <a:prstGeom prst="rect">
              <a:avLst/>
            </a:prstGeom>
          </p:spPr>
          <p:txBody>
            <a:bodyPr wrap="square" lIns="73534" tIns="36767" rIns="73534" bIns="36767">
              <a:spAutoFit/>
            </a:bodyPr>
            <a:lstStyle/>
            <a:p>
              <a:pPr algn="ctr" defTabSz="914422">
                <a:defRPr/>
              </a:pPr>
              <a:r>
                <a:rPr lang="en-US" sz="965" b="1">
                  <a:solidFill>
                    <a:srgbClr val="00465C"/>
                  </a:solidFill>
                  <a:latin typeface="Arial" panose="020B0604020202020204" pitchFamily="34" charset="0"/>
                </a:rPr>
                <a:t>OR</a:t>
              </a:r>
            </a:p>
          </p:txBody>
        </p:sp>
        <p:cxnSp>
          <p:nvCxnSpPr>
            <p:cNvPr id="61" name="Connector: Elbow 60">
              <a:extLst>
                <a:ext uri="{FF2B5EF4-FFF2-40B4-BE49-F238E27FC236}">
                  <a16:creationId xmlns:a16="http://schemas.microsoft.com/office/drawing/2014/main" id="{5B78A205-169E-4262-8A7D-7A3B5C60B683}"/>
                </a:ext>
              </a:extLst>
            </p:cNvPr>
            <p:cNvCxnSpPr>
              <a:cxnSpLocks/>
              <a:stCxn id="54" idx="2"/>
              <a:endCxn id="7" idx="0"/>
            </p:cNvCxnSpPr>
            <p:nvPr/>
          </p:nvCxnSpPr>
          <p:spPr>
            <a:xfrm rot="5400000">
              <a:off x="4150027" y="1203499"/>
              <a:ext cx="492832" cy="177760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8AB0A8F-3DEF-413B-A036-FC2F5CB9AA8D}"/>
                </a:ext>
              </a:extLst>
            </p:cNvPr>
            <p:cNvGrpSpPr/>
            <p:nvPr/>
          </p:nvGrpSpPr>
          <p:grpSpPr>
            <a:xfrm>
              <a:off x="10583003" y="2494506"/>
              <a:ext cx="226309" cy="182959"/>
              <a:chOff x="884203" y="1611579"/>
              <a:chExt cx="281320" cy="227512"/>
            </a:xfrm>
          </p:grpSpPr>
          <p:sp>
            <p:nvSpPr>
              <p:cNvPr id="63" name="Arc 62">
                <a:extLst>
                  <a:ext uri="{FF2B5EF4-FFF2-40B4-BE49-F238E27FC236}">
                    <a16:creationId xmlns:a16="http://schemas.microsoft.com/office/drawing/2014/main" id="{258EB1E3-4E2E-4B1D-A5AC-7CF9EED87F83}"/>
                  </a:ext>
                </a:extLst>
              </p:cNvPr>
              <p:cNvSpPr/>
              <p:nvPr/>
            </p:nvSpPr>
            <p:spPr>
              <a:xfrm rot="2707853">
                <a:off x="926531" y="1600099"/>
                <a:ext cx="227512" cy="250472"/>
              </a:xfrm>
              <a:prstGeom prst="arc">
                <a:avLst/>
              </a:prstGeom>
              <a:ln w="5107" cap="flat" cmpd="sng" algn="ctr">
                <a:solidFill>
                  <a:schemeClr val="accent1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73546" tIns="36773" rIns="73546" bIns="36773" rtlCol="0" anchor="ctr"/>
              <a:lstStyle/>
              <a:p>
                <a:pPr algn="ctr" defTabSz="914422">
                  <a:defRPr/>
                </a:pPr>
                <a:endParaRPr lang="en-U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  <p:sp>
            <p:nvSpPr>
              <p:cNvPr id="64" name="Arc 63">
                <a:extLst>
                  <a:ext uri="{FF2B5EF4-FFF2-40B4-BE49-F238E27FC236}">
                    <a16:creationId xmlns:a16="http://schemas.microsoft.com/office/drawing/2014/main" id="{B8BEF713-AE80-4BCE-B505-0A48948FBB45}"/>
                  </a:ext>
                </a:extLst>
              </p:cNvPr>
              <p:cNvSpPr/>
              <p:nvPr/>
            </p:nvSpPr>
            <p:spPr>
              <a:xfrm rot="2707853">
                <a:off x="895683" y="1600099"/>
                <a:ext cx="227512" cy="250472"/>
              </a:xfrm>
              <a:prstGeom prst="arc">
                <a:avLst/>
              </a:prstGeom>
              <a:ln w="5107" cap="flat" cmpd="sng" algn="ctr">
                <a:solidFill>
                  <a:schemeClr val="accent1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73546" tIns="36773" rIns="73546" bIns="36773" rtlCol="0" anchor="ctr"/>
              <a:lstStyle/>
              <a:p>
                <a:pPr algn="ctr" defTabSz="914422">
                  <a:defRPr/>
                </a:pPr>
                <a:endParaRPr lang="en-U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p:grp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C4D72DB-E9AA-427E-936F-57AF379FC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84306" y="2575174"/>
              <a:ext cx="681736" cy="3495"/>
            </a:xfrm>
            <a:prstGeom prst="line">
              <a:avLst/>
            </a:prstGeom>
            <a:ln w="6350" cap="flat" cmpd="sng" algn="ctr">
              <a:solidFill>
                <a:schemeClr val="accent1">
                  <a:lumMod val="100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594BB5D-7242-401F-8692-843DD980A3FA}"/>
                </a:ext>
              </a:extLst>
            </p:cNvPr>
            <p:cNvSpPr txBox="1">
              <a:spLocks/>
            </p:cNvSpPr>
            <p:nvPr/>
          </p:nvSpPr>
          <p:spPr>
            <a:xfrm>
              <a:off x="10742784" y="2376079"/>
              <a:ext cx="524481" cy="44589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Full PSPS Project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3E60466-0CB2-4367-8941-BBA77F5ECD17}"/>
                </a:ext>
              </a:extLst>
            </p:cNvPr>
            <p:cNvSpPr txBox="1">
              <a:spLocks/>
            </p:cNvSpPr>
            <p:nvPr/>
          </p:nvSpPr>
          <p:spPr>
            <a:xfrm>
              <a:off x="8752757" y="2854101"/>
              <a:ext cx="657088" cy="445892"/>
            </a:xfrm>
            <a:prstGeom prst="rect">
              <a:avLst/>
            </a:prstGeom>
            <a:noFill/>
          </p:spPr>
          <p:txBody>
            <a:bodyPr wrap="square" lIns="73534" tIns="36767" rIns="73534" bIns="36767" rtlCol="0">
              <a:spAutoFit/>
            </a:bodyPr>
            <a:lstStyle/>
            <a:p>
              <a:pPr algn="ctr" defTabSz="914422">
                <a:defRPr/>
              </a:pPr>
              <a:r>
                <a:rPr lang="en-US" sz="805" b="1">
                  <a:solidFill>
                    <a:srgbClr val="000000"/>
                  </a:solidFill>
                  <a:latin typeface="Arial" panose="020B0604020202020204" pitchFamily="34" charset="0"/>
                </a:rPr>
                <a:t>Mitigate within zone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AE55CCB9-2E48-4A0B-AB52-DC9798D54927}"/>
                </a:ext>
              </a:extLst>
            </p:cNvPr>
            <p:cNvSpPr/>
            <p:nvPr/>
          </p:nvSpPr>
          <p:spPr>
            <a:xfrm>
              <a:off x="1366483" y="6246354"/>
              <a:ext cx="2510926" cy="311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99010"/>
              <a:r>
                <a:rPr lang="en-US" sz="1600" b="1" i="1" dirty="0">
                  <a:solidFill>
                    <a:srgbClr val="FFFFFF"/>
                  </a:solidFill>
                  <a:latin typeface="Arial" panose="020B0604020202020204"/>
                </a:rPr>
                <a:t>Continued on next slide</a:t>
              </a: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04A7E60-41EC-4FD6-BAE8-D1B8BF109459}"/>
                </a:ext>
              </a:extLst>
            </p:cNvPr>
            <p:cNvCxnSpPr>
              <a:stCxn id="20" idx="2"/>
              <a:endCxn id="71" idx="0"/>
            </p:cNvCxnSpPr>
            <p:nvPr/>
          </p:nvCxnSpPr>
          <p:spPr>
            <a:xfrm>
              <a:off x="2616839" y="5998757"/>
              <a:ext cx="5108" cy="247596"/>
            </a:xfrm>
            <a:prstGeom prst="line">
              <a:avLst/>
            </a:prstGeom>
            <a:ln w="6350" cap="flat" cmpd="sng" algn="ctr">
              <a:solidFill>
                <a:schemeClr val="accent1">
                  <a:lumMod val="100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6116DDDB-0F0A-4805-AD0A-E9C3979CE292}"/>
                </a:ext>
              </a:extLst>
            </p:cNvPr>
            <p:cNvGrpSpPr/>
            <p:nvPr/>
          </p:nvGrpSpPr>
          <p:grpSpPr>
            <a:xfrm>
              <a:off x="10545610" y="1253918"/>
              <a:ext cx="1322205" cy="892342"/>
              <a:chOff x="11887200" y="1300746"/>
              <a:chExt cx="1643605" cy="1109633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F83A58F2-62B1-449E-B338-3010D8563B01}"/>
                  </a:ext>
                </a:extLst>
              </p:cNvPr>
              <p:cNvSpPr/>
              <p:nvPr/>
            </p:nvSpPr>
            <p:spPr>
              <a:xfrm>
                <a:off x="11887200" y="1307373"/>
                <a:ext cx="1643605" cy="110300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0212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3534" tIns="36767" rIns="73534" bIns="36767" rtlCol="0" anchor="ctr"/>
              <a:lstStyle/>
              <a:p>
                <a:pPr algn="ctr" defTabSz="914422">
                  <a:defRPr/>
                </a:pPr>
                <a:endParaRPr lang="en-US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0EEF1449-DBDD-4BC2-9D2B-EB1A39E4D0FE}"/>
                  </a:ext>
                </a:extLst>
              </p:cNvPr>
              <p:cNvSpPr/>
              <p:nvPr/>
            </p:nvSpPr>
            <p:spPr>
              <a:xfrm>
                <a:off x="12057738" y="1594026"/>
                <a:ext cx="1302528" cy="306730"/>
              </a:xfrm>
              <a:prstGeom prst="rect">
                <a:avLst/>
              </a:prstGeom>
              <a:solidFill>
                <a:schemeClr val="accent6"/>
              </a:solidFill>
              <a:ln w="10212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3534" tIns="36767" rIns="73534" bIns="36767" rtlCol="0" anchor="ctr"/>
              <a:lstStyle/>
              <a:p>
                <a:pPr algn="ctr" defTabSz="914422">
                  <a:defRPr/>
                </a:pPr>
                <a:r>
                  <a:rPr lang="en-US" sz="1126" b="1" dirty="0">
                    <a:solidFill>
                      <a:srgbClr val="00465C"/>
                    </a:solidFill>
                    <a:latin typeface="Arial" panose="020B0604020202020204" pitchFamily="34" charset="0"/>
                  </a:rPr>
                  <a:t>Decision</a:t>
                </a: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C522DEB8-7FCC-4C5F-8E2C-2ECD798FBDCA}"/>
                  </a:ext>
                </a:extLst>
              </p:cNvPr>
              <p:cNvSpPr/>
              <p:nvPr/>
            </p:nvSpPr>
            <p:spPr>
              <a:xfrm>
                <a:off x="12057738" y="1975819"/>
                <a:ext cx="1302528" cy="30673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10212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3534" tIns="36767" rIns="73534" bIns="36767" rtlCol="0" anchor="ctr"/>
              <a:lstStyle/>
              <a:p>
                <a:pPr algn="ctr" defTabSz="914422">
                  <a:defRPr/>
                </a:pPr>
                <a:r>
                  <a:rPr lang="en-US" sz="1126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Step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5086F538-B8D1-490A-BA6B-BF0A4318E2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383014" y="1300746"/>
                <a:ext cx="651974" cy="276996"/>
              </a:xfrm>
              <a:prstGeom prst="rect">
                <a:avLst/>
              </a:prstGeom>
              <a:noFill/>
            </p:spPr>
            <p:txBody>
              <a:bodyPr wrap="square" lIns="73534" tIns="36767" rIns="73534" bIns="36767" rtlCol="0">
                <a:spAutoFit/>
              </a:bodyPr>
              <a:lstStyle/>
              <a:p>
                <a:pPr algn="ctr" defTabSz="914422">
                  <a:defRPr/>
                </a:pPr>
                <a:r>
                  <a:rPr lang="en-US" sz="965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Key</a:t>
                </a:r>
              </a:p>
            </p:txBody>
          </p:sp>
        </p:grp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FB94319-E686-46F6-B74A-ED4AE3605408}"/>
                </a:ext>
              </a:extLst>
            </p:cNvPr>
            <p:cNvCxnSpPr/>
            <p:nvPr/>
          </p:nvCxnSpPr>
          <p:spPr>
            <a:xfrm>
              <a:off x="3388214" y="1626818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659B1D1-2312-4000-9247-371E069E287D}"/>
                </a:ext>
              </a:extLst>
            </p:cNvPr>
            <p:cNvCxnSpPr>
              <a:stCxn id="51" idx="3"/>
              <a:endCxn id="54" idx="1"/>
            </p:cNvCxnSpPr>
            <p:nvPr/>
          </p:nvCxnSpPr>
          <p:spPr>
            <a:xfrm>
              <a:off x="3388215" y="1620549"/>
              <a:ext cx="1065935" cy="0"/>
            </a:xfrm>
            <a:prstGeom prst="line">
              <a:avLst/>
            </a:prstGeom>
            <a:ln w="6350" cap="flat" cmpd="sng" algn="ctr">
              <a:solidFill>
                <a:schemeClr val="accent1">
                  <a:lumMod val="100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D85CC2E-7B0A-493D-9703-3545CBCCC8C9}"/>
                </a:ext>
              </a:extLst>
            </p:cNvPr>
            <p:cNvCxnSpPr>
              <a:stCxn id="18" idx="3"/>
              <a:endCxn id="19" idx="1"/>
            </p:cNvCxnSpPr>
            <p:nvPr/>
          </p:nvCxnSpPr>
          <p:spPr>
            <a:xfrm flipV="1">
              <a:off x="3507641" y="5121569"/>
              <a:ext cx="1341942" cy="2"/>
            </a:xfrm>
            <a:prstGeom prst="line">
              <a:avLst/>
            </a:prstGeom>
            <a:ln w="6350" cap="flat" cmpd="sng" algn="ctr">
              <a:solidFill>
                <a:schemeClr val="accent1">
                  <a:lumMod val="100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913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5F8CE-43C6-4C9F-979B-5F8D0FF76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1588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PG&amp;E-23-05-06B</a:t>
            </a:r>
            <a:endParaRPr lang="en-US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F4E89A-A260-FB4E-5E09-15CF97324C2E}"/>
              </a:ext>
            </a:extLst>
          </p:cNvPr>
          <p:cNvSpPr txBox="1"/>
          <p:nvPr/>
        </p:nvSpPr>
        <p:spPr>
          <a:xfrm>
            <a:off x="8871857" y="30111"/>
            <a:ext cx="332014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/>
              <a:t>WMP-Discovery2026-2028_DR_SPD_004-Q007Atch01</a:t>
            </a:r>
          </a:p>
        </p:txBody>
      </p:sp>
      <p:grpSp>
        <p:nvGrpSpPr>
          <p:cNvPr id="7" name="Group 6" descr="Flowchart for the Mitigation Decision process with step categories of F S D, E A S O P, and W G C.">
            <a:extLst>
              <a:ext uri="{FF2B5EF4-FFF2-40B4-BE49-F238E27FC236}">
                <a16:creationId xmlns:a16="http://schemas.microsoft.com/office/drawing/2014/main" id="{6205B2C5-1D67-5053-A6BB-12D2928BC7E4}"/>
              </a:ext>
            </a:extLst>
          </p:cNvPr>
          <p:cNvGrpSpPr/>
          <p:nvPr/>
        </p:nvGrpSpPr>
        <p:grpSpPr>
          <a:xfrm>
            <a:off x="741948" y="1123401"/>
            <a:ext cx="11125867" cy="5600455"/>
            <a:chOff x="741948" y="1123401"/>
            <a:chExt cx="11125867" cy="5600455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6FDAE2BF-8788-40D9-9461-64682EA5DD20}"/>
                </a:ext>
              </a:extLst>
            </p:cNvPr>
            <p:cNvSpPr>
              <a:spLocks/>
            </p:cNvSpPr>
            <p:nvPr/>
          </p:nvSpPr>
          <p:spPr>
            <a:xfrm rot="16200000">
              <a:off x="195138" y="3782473"/>
              <a:ext cx="1526958" cy="433337"/>
            </a:xfrm>
            <a:prstGeom prst="rect">
              <a:avLst/>
            </a:prstGeom>
            <a:solidFill>
              <a:schemeClr val="tx1"/>
            </a:solidFill>
            <a:ln w="9672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1067">
                  <a:solidFill>
                    <a:srgbClr val="FFFFFF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EASOP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23E5E59-DD30-4B9C-A962-51296855CDF4}"/>
                </a:ext>
              </a:extLst>
            </p:cNvPr>
            <p:cNvSpPr>
              <a:spLocks/>
            </p:cNvSpPr>
            <p:nvPr/>
          </p:nvSpPr>
          <p:spPr>
            <a:xfrm rot="16200000">
              <a:off x="195138" y="5459358"/>
              <a:ext cx="1526958" cy="433337"/>
            </a:xfrm>
            <a:prstGeom prst="rect">
              <a:avLst/>
            </a:prstGeom>
            <a:solidFill>
              <a:schemeClr val="tx1"/>
            </a:solidFill>
            <a:ln w="9672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1067">
                  <a:solidFill>
                    <a:srgbClr val="FFFFFF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WGC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99E6965F-786C-4EEE-A607-13671EF22DD5}"/>
                </a:ext>
              </a:extLst>
            </p:cNvPr>
            <p:cNvSpPr/>
            <p:nvPr/>
          </p:nvSpPr>
          <p:spPr>
            <a:xfrm>
              <a:off x="1545983" y="3344395"/>
              <a:ext cx="2009660" cy="56649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67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916">
                  <a:solidFill>
                    <a:srgbClr val="FFFFFF"/>
                  </a:solidFill>
                  <a:latin typeface="Arial" panose="020B0604020202020204" pitchFamily="34" charset="0"/>
                </a:rPr>
                <a:t>Compile execution risks, costs and risk reduction and identify the highest RSE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4A2B0779-4CB8-4875-AC29-391AE20E6514}"/>
                </a:ext>
              </a:extLst>
            </p:cNvPr>
            <p:cNvSpPr/>
            <p:nvPr/>
          </p:nvSpPr>
          <p:spPr>
            <a:xfrm>
              <a:off x="4275958" y="3344397"/>
              <a:ext cx="2790876" cy="566494"/>
            </a:xfrm>
            <a:prstGeom prst="rect">
              <a:avLst/>
            </a:prstGeom>
            <a:solidFill>
              <a:schemeClr val="accent6"/>
            </a:solidFill>
            <a:ln w="967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916">
                  <a:solidFill>
                    <a:srgbClr val="00465C"/>
                  </a:solidFill>
                  <a:latin typeface="Arial" panose="020B0604020202020204" pitchFamily="34" charset="0"/>
                </a:rPr>
                <a:t>If alternatives fall within a 100% range, is there additional benefit to choosing an alternative that is not the top ranked RSE?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9C4DCB2D-40D9-4855-9CFB-5110F948E2AE}"/>
                </a:ext>
              </a:extLst>
            </p:cNvPr>
            <p:cNvSpPr/>
            <p:nvPr/>
          </p:nvSpPr>
          <p:spPr>
            <a:xfrm>
              <a:off x="8140411" y="3344395"/>
              <a:ext cx="2009660" cy="56649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67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916">
                  <a:solidFill>
                    <a:srgbClr val="FFFFFF"/>
                  </a:solidFill>
                  <a:latin typeface="Arial" panose="020B0604020202020204" pitchFamily="34" charset="0"/>
                </a:rPr>
                <a:t>Identify target locations, underground preferred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A27724CB-EE35-4961-B3F0-7800474213CF}"/>
                </a:ext>
              </a:extLst>
            </p:cNvPr>
            <p:cNvSpPr/>
            <p:nvPr/>
          </p:nvSpPr>
          <p:spPr>
            <a:xfrm>
              <a:off x="1545981" y="4145379"/>
              <a:ext cx="2009660" cy="56649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67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916">
                  <a:solidFill>
                    <a:srgbClr val="FFFFFF"/>
                  </a:solidFill>
                  <a:latin typeface="Arial" panose="020B0604020202020204" pitchFamily="34" charset="0"/>
                </a:rPr>
                <a:t>Recommend OH/Hybrid alternative and present alternative cost for decision</a:t>
              </a:r>
            </a:p>
          </p:txBody>
        </p:sp>
        <p:cxnSp>
          <p:nvCxnSpPr>
            <p:cNvPr id="87" name="Connector: Elbow 86">
              <a:extLst>
                <a:ext uri="{FF2B5EF4-FFF2-40B4-BE49-F238E27FC236}">
                  <a16:creationId xmlns:a16="http://schemas.microsoft.com/office/drawing/2014/main" id="{92D2551B-CB63-4C07-9F09-22948FF04006}"/>
                </a:ext>
              </a:extLst>
            </p:cNvPr>
            <p:cNvCxnSpPr>
              <a:cxnSpLocks/>
              <a:stCxn id="84" idx="2"/>
              <a:endCxn id="86" idx="0"/>
            </p:cNvCxnSpPr>
            <p:nvPr/>
          </p:nvCxnSpPr>
          <p:spPr>
            <a:xfrm rot="5400000">
              <a:off x="3993860" y="2467842"/>
              <a:ext cx="234489" cy="312058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or: Elbow 87">
              <a:extLst>
                <a:ext uri="{FF2B5EF4-FFF2-40B4-BE49-F238E27FC236}">
                  <a16:creationId xmlns:a16="http://schemas.microsoft.com/office/drawing/2014/main" id="{DF6F5A0F-9894-441E-8FE9-F0925BDF368C}"/>
                </a:ext>
              </a:extLst>
            </p:cNvPr>
            <p:cNvCxnSpPr>
              <a:cxnSpLocks/>
              <a:stCxn id="84" idx="3"/>
              <a:endCxn id="85" idx="1"/>
            </p:cNvCxnSpPr>
            <p:nvPr/>
          </p:nvCxnSpPr>
          <p:spPr>
            <a:xfrm flipV="1">
              <a:off x="7066835" y="3627642"/>
              <a:ext cx="1073578" cy="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FD0868A0-4C6C-4AC9-AA85-13237A96B597}"/>
                </a:ext>
              </a:extLst>
            </p:cNvPr>
            <p:cNvSpPr/>
            <p:nvPr/>
          </p:nvSpPr>
          <p:spPr>
            <a:xfrm>
              <a:off x="1445499" y="5065058"/>
              <a:ext cx="2210627" cy="68545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67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916">
                  <a:solidFill>
                    <a:srgbClr val="FFFFFF"/>
                  </a:solidFill>
                  <a:latin typeface="Arial" panose="020B0604020202020204" pitchFamily="34" charset="0"/>
                </a:rPr>
                <a:t>Present alternatives, RSE, Execution Timelines, PSS, PSPS, and Tree Strike flags for Wildfire Governance Committee approval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6E8F2934-20E7-4295-9307-FCB16D512FF3}"/>
                </a:ext>
              </a:extLst>
            </p:cNvPr>
            <p:cNvSpPr/>
            <p:nvPr/>
          </p:nvSpPr>
          <p:spPr>
            <a:xfrm>
              <a:off x="4275957" y="5124542"/>
              <a:ext cx="2009660" cy="566494"/>
            </a:xfrm>
            <a:prstGeom prst="rect">
              <a:avLst/>
            </a:prstGeom>
            <a:solidFill>
              <a:schemeClr val="accent6"/>
            </a:solidFill>
            <a:ln w="967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916">
                  <a:solidFill>
                    <a:srgbClr val="00465C"/>
                  </a:solidFill>
                  <a:latin typeface="Arial" panose="020B0604020202020204" pitchFamily="34" charset="0"/>
                </a:rPr>
                <a:t>Was the recommendation approved?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380F7136-205B-4E87-BE21-F084DF593AF4}"/>
                </a:ext>
              </a:extLst>
            </p:cNvPr>
            <p:cNvSpPr/>
            <p:nvPr/>
          </p:nvSpPr>
          <p:spPr>
            <a:xfrm>
              <a:off x="4275957" y="5902022"/>
              <a:ext cx="2009660" cy="566494"/>
            </a:xfrm>
            <a:prstGeom prst="rect">
              <a:avLst/>
            </a:prstGeom>
            <a:solidFill>
              <a:schemeClr val="accent6"/>
            </a:solidFill>
            <a:ln w="967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916">
                  <a:solidFill>
                    <a:srgbClr val="00465C"/>
                  </a:solidFill>
                  <a:latin typeface="Arial" panose="020B0604020202020204" pitchFamily="34" charset="0"/>
                </a:rPr>
                <a:t>Was an alternative recommendation approved?</a:t>
              </a:r>
            </a:p>
          </p:txBody>
        </p:sp>
        <p:cxnSp>
          <p:nvCxnSpPr>
            <p:cNvPr id="92" name="Connector: Elbow 91">
              <a:extLst>
                <a:ext uri="{FF2B5EF4-FFF2-40B4-BE49-F238E27FC236}">
                  <a16:creationId xmlns:a16="http://schemas.microsoft.com/office/drawing/2014/main" id="{F86D32ED-3BE4-4668-9E6B-DCECE9E39830}"/>
                </a:ext>
              </a:extLst>
            </p:cNvPr>
            <p:cNvCxnSpPr>
              <a:cxnSpLocks/>
              <a:stCxn id="89" idx="3"/>
              <a:endCxn id="90" idx="1"/>
            </p:cNvCxnSpPr>
            <p:nvPr/>
          </p:nvCxnSpPr>
          <p:spPr>
            <a:xfrm>
              <a:off x="3656125" y="5407786"/>
              <a:ext cx="619835" cy="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or: Elbow 92">
              <a:extLst>
                <a:ext uri="{FF2B5EF4-FFF2-40B4-BE49-F238E27FC236}">
                  <a16:creationId xmlns:a16="http://schemas.microsoft.com/office/drawing/2014/main" id="{8D9FC600-CEC2-484C-9F69-8B62038604D8}"/>
                </a:ext>
              </a:extLst>
            </p:cNvPr>
            <p:cNvCxnSpPr>
              <a:cxnSpLocks/>
              <a:stCxn id="90" idx="3"/>
              <a:endCxn id="101" idx="1"/>
            </p:cNvCxnSpPr>
            <p:nvPr/>
          </p:nvCxnSpPr>
          <p:spPr>
            <a:xfrm>
              <a:off x="6285618" y="5407789"/>
              <a:ext cx="619835" cy="9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or: Elbow 95">
              <a:extLst>
                <a:ext uri="{FF2B5EF4-FFF2-40B4-BE49-F238E27FC236}">
                  <a16:creationId xmlns:a16="http://schemas.microsoft.com/office/drawing/2014/main" id="{947B998F-271D-4E19-8621-5272352E7BE3}"/>
                </a:ext>
              </a:extLst>
            </p:cNvPr>
            <p:cNvCxnSpPr>
              <a:cxnSpLocks/>
              <a:stCxn id="83" idx="3"/>
              <a:endCxn id="84" idx="1"/>
            </p:cNvCxnSpPr>
            <p:nvPr/>
          </p:nvCxnSpPr>
          <p:spPr>
            <a:xfrm>
              <a:off x="3555643" y="3627642"/>
              <a:ext cx="720317" cy="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A2FE7947-E1BC-4465-877D-4FE405E27979}"/>
                </a:ext>
              </a:extLst>
            </p:cNvPr>
            <p:cNvSpPr/>
            <p:nvPr/>
          </p:nvSpPr>
          <p:spPr>
            <a:xfrm>
              <a:off x="4275957" y="4146564"/>
              <a:ext cx="1812450" cy="56649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67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916">
                  <a:solidFill>
                    <a:srgbClr val="FFFFFF"/>
                  </a:solidFill>
                  <a:latin typeface="Arial" panose="020B0604020202020204" pitchFamily="34" charset="0"/>
                </a:rPr>
                <a:t>Identify PSPS, PSS, and Tree Strike flags for alternate construction method.</a:t>
              </a:r>
            </a:p>
          </p:txBody>
        </p:sp>
        <p:cxnSp>
          <p:nvCxnSpPr>
            <p:cNvPr id="98" name="Connector: Elbow 97">
              <a:extLst>
                <a:ext uri="{FF2B5EF4-FFF2-40B4-BE49-F238E27FC236}">
                  <a16:creationId xmlns:a16="http://schemas.microsoft.com/office/drawing/2014/main" id="{54418705-5E9A-42D7-9415-50A912E818BE}"/>
                </a:ext>
              </a:extLst>
            </p:cNvPr>
            <p:cNvCxnSpPr>
              <a:cxnSpLocks/>
              <a:stCxn id="86" idx="3"/>
              <a:endCxn id="97" idx="1"/>
            </p:cNvCxnSpPr>
            <p:nvPr/>
          </p:nvCxnSpPr>
          <p:spPr>
            <a:xfrm>
              <a:off x="3555641" y="4428626"/>
              <a:ext cx="720317" cy="1186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51CA3F1-3B7B-4B78-82F2-FBBD8DDA12E8}"/>
                </a:ext>
              </a:extLst>
            </p:cNvPr>
            <p:cNvSpPr/>
            <p:nvPr/>
          </p:nvSpPr>
          <p:spPr>
            <a:xfrm>
              <a:off x="8140411" y="4149792"/>
              <a:ext cx="2009660" cy="56649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67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916">
                  <a:solidFill>
                    <a:srgbClr val="FFFFFF"/>
                  </a:solidFill>
                  <a:latin typeface="Arial" panose="020B0604020202020204" pitchFamily="34" charset="0"/>
                </a:rPr>
                <a:t>Proceed with recommendation, relocate to UG areas of impact or concern</a:t>
              </a:r>
            </a:p>
          </p:txBody>
        </p:sp>
        <p:cxnSp>
          <p:nvCxnSpPr>
            <p:cNvPr id="100" name="Connector: Elbow 99">
              <a:extLst>
                <a:ext uri="{FF2B5EF4-FFF2-40B4-BE49-F238E27FC236}">
                  <a16:creationId xmlns:a16="http://schemas.microsoft.com/office/drawing/2014/main" id="{42350ADB-0EE5-4003-9A1C-D62259788E3A}"/>
                </a:ext>
              </a:extLst>
            </p:cNvPr>
            <p:cNvCxnSpPr>
              <a:cxnSpLocks/>
              <a:stCxn id="85" idx="2"/>
              <a:endCxn id="99" idx="0"/>
            </p:cNvCxnSpPr>
            <p:nvPr/>
          </p:nvCxnSpPr>
          <p:spPr>
            <a:xfrm rot="5400000">
              <a:off x="9025794" y="4030339"/>
              <a:ext cx="238903" cy="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F22DA5C-2DD6-46BA-A2E3-7416B91E3320}"/>
                </a:ext>
              </a:extLst>
            </p:cNvPr>
            <p:cNvSpPr/>
            <p:nvPr/>
          </p:nvSpPr>
          <p:spPr>
            <a:xfrm>
              <a:off x="6905453" y="5065155"/>
              <a:ext cx="2009660" cy="68545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67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916">
                  <a:solidFill>
                    <a:srgbClr val="FFFFFF"/>
                  </a:solidFill>
                  <a:latin typeface="Arial" panose="020B0604020202020204" pitchFamily="34" charset="0"/>
                </a:rPr>
                <a:t>Proceed with recommendation, update materials in EDRS to reflect approved mitigation method and proceed to execution</a:t>
              </a:r>
            </a:p>
          </p:txBody>
        </p:sp>
        <p:cxnSp>
          <p:nvCxnSpPr>
            <p:cNvPr id="102" name="Connector: Elbow 101">
              <a:extLst>
                <a:ext uri="{FF2B5EF4-FFF2-40B4-BE49-F238E27FC236}">
                  <a16:creationId xmlns:a16="http://schemas.microsoft.com/office/drawing/2014/main" id="{5A137727-DAA3-42FB-9C74-49B67C6AA0C6}"/>
                </a:ext>
              </a:extLst>
            </p:cNvPr>
            <p:cNvCxnSpPr>
              <a:cxnSpLocks/>
              <a:stCxn id="90" idx="2"/>
              <a:endCxn id="91" idx="0"/>
            </p:cNvCxnSpPr>
            <p:nvPr/>
          </p:nvCxnSpPr>
          <p:spPr>
            <a:xfrm rot="5400000">
              <a:off x="5175295" y="5796527"/>
              <a:ext cx="210989" cy="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or: Elbow 102">
              <a:extLst>
                <a:ext uri="{FF2B5EF4-FFF2-40B4-BE49-F238E27FC236}">
                  <a16:creationId xmlns:a16="http://schemas.microsoft.com/office/drawing/2014/main" id="{45FB21E8-BD4A-489B-9452-2A24A1E1AFC2}"/>
                </a:ext>
              </a:extLst>
            </p:cNvPr>
            <p:cNvCxnSpPr>
              <a:cxnSpLocks/>
              <a:stCxn id="91" idx="3"/>
              <a:endCxn id="101" idx="2"/>
            </p:cNvCxnSpPr>
            <p:nvPr/>
          </p:nvCxnSpPr>
          <p:spPr>
            <a:xfrm flipV="1">
              <a:off x="6285618" y="5750611"/>
              <a:ext cx="1624665" cy="434658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4DDC3F69-3BB6-4CD9-8B3D-1C48DE6BF2C3}"/>
                </a:ext>
              </a:extLst>
            </p:cNvPr>
            <p:cNvSpPr/>
            <p:nvPr/>
          </p:nvSpPr>
          <p:spPr>
            <a:xfrm>
              <a:off x="9243971" y="5601744"/>
              <a:ext cx="1660877" cy="85918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672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916">
                  <a:solidFill>
                    <a:srgbClr val="FFFFFF"/>
                  </a:solidFill>
                  <a:latin typeface="Arial" panose="020B0604020202020204" pitchFamily="34" charset="0"/>
                </a:rPr>
                <a:t>Take actions and develop new alternatives based on the feedback and re-submit to the Wildfire Governance Committee for approval</a:t>
              </a:r>
            </a:p>
          </p:txBody>
        </p:sp>
        <p:cxnSp>
          <p:nvCxnSpPr>
            <p:cNvPr id="105" name="Connector: Elbow 104">
              <a:extLst>
                <a:ext uri="{FF2B5EF4-FFF2-40B4-BE49-F238E27FC236}">
                  <a16:creationId xmlns:a16="http://schemas.microsoft.com/office/drawing/2014/main" id="{01E25C83-A834-4993-A521-E2142FE9351D}"/>
                </a:ext>
              </a:extLst>
            </p:cNvPr>
            <p:cNvCxnSpPr>
              <a:cxnSpLocks/>
              <a:stCxn id="91" idx="2"/>
            </p:cNvCxnSpPr>
            <p:nvPr/>
          </p:nvCxnSpPr>
          <p:spPr>
            <a:xfrm rot="5400000" flipH="1" flipV="1">
              <a:off x="7081163" y="4305707"/>
              <a:ext cx="362434" cy="3963184"/>
            </a:xfrm>
            <a:prstGeom prst="bentConnector4">
              <a:avLst>
                <a:gd name="adj1" fmla="val -52693"/>
                <a:gd name="adj2" fmla="val 79207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FF1801CE-CEFD-4362-A344-D917562F4ABE}"/>
                </a:ext>
              </a:extLst>
            </p:cNvPr>
            <p:cNvSpPr txBox="1">
              <a:spLocks/>
            </p:cNvSpPr>
            <p:nvPr/>
          </p:nvSpPr>
          <p:spPr>
            <a:xfrm>
              <a:off x="5564338" y="3913023"/>
              <a:ext cx="524069" cy="211258"/>
            </a:xfrm>
            <a:prstGeom prst="rect">
              <a:avLst/>
            </a:prstGeom>
            <a:noFill/>
          </p:spPr>
          <p:txBody>
            <a:bodyPr wrap="square" lIns="69642" tIns="34821" rIns="69642" bIns="34821" rtlCol="0">
              <a:spAutoFit/>
            </a:bodyPr>
            <a:lstStyle/>
            <a:p>
              <a:pPr algn="ctr" defTabSz="914422">
                <a:defRPr/>
              </a:pPr>
              <a:r>
                <a:rPr lang="en-US" sz="916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E34EA458-CDE8-49FC-8690-F5383446F511}"/>
                </a:ext>
              </a:extLst>
            </p:cNvPr>
            <p:cNvSpPr txBox="1">
              <a:spLocks/>
            </p:cNvSpPr>
            <p:nvPr/>
          </p:nvSpPr>
          <p:spPr>
            <a:xfrm>
              <a:off x="4831474" y="5692986"/>
              <a:ext cx="524069" cy="211258"/>
            </a:xfrm>
            <a:prstGeom prst="rect">
              <a:avLst/>
            </a:prstGeom>
            <a:noFill/>
          </p:spPr>
          <p:txBody>
            <a:bodyPr wrap="square" lIns="69642" tIns="34821" rIns="69642" bIns="34821" rtlCol="0">
              <a:spAutoFit/>
            </a:bodyPr>
            <a:lstStyle/>
            <a:p>
              <a:pPr algn="ctr" defTabSz="914422">
                <a:defRPr/>
              </a:pPr>
              <a:r>
                <a:rPr lang="en-US" sz="916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8DF00375-6261-455E-915A-784C3F6D45C1}"/>
                </a:ext>
              </a:extLst>
            </p:cNvPr>
            <p:cNvSpPr txBox="1">
              <a:spLocks/>
            </p:cNvSpPr>
            <p:nvPr/>
          </p:nvSpPr>
          <p:spPr>
            <a:xfrm>
              <a:off x="4831474" y="6512598"/>
              <a:ext cx="524069" cy="211258"/>
            </a:xfrm>
            <a:prstGeom prst="rect">
              <a:avLst/>
            </a:prstGeom>
            <a:noFill/>
          </p:spPr>
          <p:txBody>
            <a:bodyPr wrap="square" lIns="69642" tIns="34821" rIns="69642" bIns="34821" rtlCol="0">
              <a:spAutoFit/>
            </a:bodyPr>
            <a:lstStyle/>
            <a:p>
              <a:pPr algn="ctr" defTabSz="914422">
                <a:defRPr/>
              </a:pPr>
              <a:r>
                <a:rPr lang="en-US" sz="916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8FC7522A-8E7F-4643-903D-D9F236E36A96}"/>
                </a:ext>
              </a:extLst>
            </p:cNvPr>
            <p:cNvSpPr>
              <a:spLocks/>
            </p:cNvSpPr>
            <p:nvPr/>
          </p:nvSpPr>
          <p:spPr>
            <a:xfrm rot="16200000">
              <a:off x="195138" y="2105585"/>
              <a:ext cx="1526958" cy="433337"/>
            </a:xfrm>
            <a:prstGeom prst="rect">
              <a:avLst/>
            </a:prstGeom>
            <a:solidFill>
              <a:schemeClr val="tx1"/>
            </a:solidFill>
            <a:ln w="9672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9642" tIns="34821" rIns="69642" bIns="34821" rtlCol="0" anchor="ctr"/>
            <a:lstStyle/>
            <a:p>
              <a:pPr algn="ctr" defTabSz="914422">
                <a:defRPr/>
              </a:pPr>
              <a:r>
                <a:rPr lang="en-US" sz="1067" dirty="0">
                  <a:solidFill>
                    <a:srgbClr val="FFFFFF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FSD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CC625517-E612-4026-8B07-8151F5FBC89A}"/>
                </a:ext>
              </a:extLst>
            </p:cNvPr>
            <p:cNvSpPr txBox="1">
              <a:spLocks/>
            </p:cNvSpPr>
            <p:nvPr/>
          </p:nvSpPr>
          <p:spPr>
            <a:xfrm>
              <a:off x="6950980" y="3402382"/>
              <a:ext cx="524069" cy="211258"/>
            </a:xfrm>
            <a:prstGeom prst="rect">
              <a:avLst/>
            </a:prstGeom>
            <a:noFill/>
          </p:spPr>
          <p:txBody>
            <a:bodyPr wrap="square" lIns="69642" tIns="34821" rIns="69642" bIns="34821" rtlCol="0">
              <a:spAutoFit/>
            </a:bodyPr>
            <a:lstStyle/>
            <a:p>
              <a:pPr algn="ctr" defTabSz="914422">
                <a:defRPr/>
              </a:pPr>
              <a:r>
                <a:rPr lang="en-US" sz="916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D273756-A20B-4FFD-9A14-0E84959D5166}"/>
                </a:ext>
              </a:extLst>
            </p:cNvPr>
            <p:cNvSpPr txBox="1">
              <a:spLocks/>
            </p:cNvSpPr>
            <p:nvPr/>
          </p:nvSpPr>
          <p:spPr>
            <a:xfrm>
              <a:off x="6332326" y="5174878"/>
              <a:ext cx="524069" cy="211258"/>
            </a:xfrm>
            <a:prstGeom prst="rect">
              <a:avLst/>
            </a:prstGeom>
            <a:noFill/>
          </p:spPr>
          <p:txBody>
            <a:bodyPr wrap="square" lIns="69642" tIns="34821" rIns="69642" bIns="34821" rtlCol="0">
              <a:spAutoFit/>
            </a:bodyPr>
            <a:lstStyle/>
            <a:p>
              <a:pPr algn="ctr" defTabSz="914422">
                <a:defRPr/>
              </a:pPr>
              <a:r>
                <a:rPr lang="en-US" sz="916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F9B7F486-000C-4745-ABAC-DEBC24342404}"/>
                </a:ext>
              </a:extLst>
            </p:cNvPr>
            <p:cNvSpPr txBox="1">
              <a:spLocks/>
            </p:cNvSpPr>
            <p:nvPr/>
          </p:nvSpPr>
          <p:spPr>
            <a:xfrm>
              <a:off x="6332326" y="5938200"/>
              <a:ext cx="524069" cy="211258"/>
            </a:xfrm>
            <a:prstGeom prst="rect">
              <a:avLst/>
            </a:prstGeom>
            <a:noFill/>
          </p:spPr>
          <p:txBody>
            <a:bodyPr wrap="square" lIns="69642" tIns="34821" rIns="69642" bIns="34821" rtlCol="0">
              <a:spAutoFit/>
            </a:bodyPr>
            <a:lstStyle/>
            <a:p>
              <a:pPr algn="ctr" defTabSz="914422">
                <a:defRPr/>
              </a:pPr>
              <a:r>
                <a:rPr lang="en-US" sz="916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cxnSp>
          <p:nvCxnSpPr>
            <p:cNvPr id="113" name="Connector: Elbow 112">
              <a:extLst>
                <a:ext uri="{FF2B5EF4-FFF2-40B4-BE49-F238E27FC236}">
                  <a16:creationId xmlns:a16="http://schemas.microsoft.com/office/drawing/2014/main" id="{CD5F5341-A55A-4290-AFDF-720FA0C965F6}"/>
                </a:ext>
              </a:extLst>
            </p:cNvPr>
            <p:cNvCxnSpPr>
              <a:cxnSpLocks/>
              <a:stCxn id="97" idx="2"/>
              <a:endCxn id="89" idx="0"/>
            </p:cNvCxnSpPr>
            <p:nvPr/>
          </p:nvCxnSpPr>
          <p:spPr>
            <a:xfrm rot="5400000">
              <a:off x="3690499" y="3573374"/>
              <a:ext cx="352000" cy="2631370"/>
            </a:xfrm>
            <a:prstGeom prst="bentConnector3">
              <a:avLst>
                <a:gd name="adj1" fmla="val 54775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or: Elbow 113">
              <a:extLst>
                <a:ext uri="{FF2B5EF4-FFF2-40B4-BE49-F238E27FC236}">
                  <a16:creationId xmlns:a16="http://schemas.microsoft.com/office/drawing/2014/main" id="{6836850C-31EA-48C9-A600-1784C57F56FD}"/>
                </a:ext>
              </a:extLst>
            </p:cNvPr>
            <p:cNvCxnSpPr>
              <a:cxnSpLocks/>
              <a:stCxn id="99" idx="2"/>
              <a:endCxn id="89" idx="0"/>
            </p:cNvCxnSpPr>
            <p:nvPr/>
          </p:nvCxnSpPr>
          <p:spPr>
            <a:xfrm rot="5400000">
              <a:off x="5673639" y="1593455"/>
              <a:ext cx="348774" cy="6594431"/>
            </a:xfrm>
            <a:prstGeom prst="bentConnector3">
              <a:avLst>
                <a:gd name="adj1" fmla="val 54761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996BD934-F14D-429D-A72E-E20D35AFB1D5}"/>
                </a:ext>
              </a:extLst>
            </p:cNvPr>
            <p:cNvSpPr>
              <a:spLocks/>
            </p:cNvSpPr>
            <p:nvPr/>
          </p:nvSpPr>
          <p:spPr>
            <a:xfrm>
              <a:off x="1545985" y="1605636"/>
              <a:ext cx="2009656" cy="55306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1499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798" tIns="41401" rIns="82798" bIns="41401" rtlCol="0" anchor="ctr"/>
            <a:lstStyle/>
            <a:p>
              <a:pPr algn="ctr" defTabSz="914422">
                <a:defRPr/>
              </a:pPr>
              <a:r>
                <a:rPr lang="en-US" sz="924" dirty="0">
                  <a:solidFill>
                    <a:srgbClr val="FFFFFF"/>
                  </a:solidFill>
                  <a:latin typeface="Arial" panose="020B0604020202020204" pitchFamily="34" charset="0"/>
                </a:rPr>
                <a:t>Review areas of impact for additional land/bio/cultural/constructability</a:t>
              </a: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5B79C08A-2F2D-47B5-B5FF-43C4D3EC4A02}"/>
                </a:ext>
              </a:extLst>
            </p:cNvPr>
            <p:cNvSpPr>
              <a:spLocks/>
            </p:cNvSpPr>
            <p:nvPr/>
          </p:nvSpPr>
          <p:spPr>
            <a:xfrm>
              <a:off x="4069491" y="1605636"/>
              <a:ext cx="2417329" cy="692740"/>
            </a:xfrm>
            <a:prstGeom prst="rect">
              <a:avLst/>
            </a:prstGeom>
            <a:solidFill>
              <a:schemeClr val="accent6"/>
            </a:solidFill>
            <a:ln w="11499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798" tIns="41401" rIns="82798" bIns="41401" rtlCol="0" anchor="ctr"/>
            <a:lstStyle/>
            <a:p>
              <a:pPr algn="ctr" defTabSz="914422">
                <a:defRPr/>
              </a:pPr>
              <a:r>
                <a:rPr lang="en-US" sz="924">
                  <a:solidFill>
                    <a:srgbClr val="00465C"/>
                  </a:solidFill>
                  <a:latin typeface="Arial" panose="020B0604020202020204" pitchFamily="34" charset="0"/>
                </a:rPr>
                <a:t>Are there any significant dependency or constructability limitations in the areas of impact?</a:t>
              </a:r>
            </a:p>
            <a:p>
              <a:pPr algn="ctr" defTabSz="914422">
                <a:defRPr/>
              </a:pPr>
              <a:r>
                <a:rPr lang="en-US" sz="924" i="1">
                  <a:solidFill>
                    <a:srgbClr val="00465C"/>
                  </a:solidFill>
                  <a:latin typeface="Arial" panose="020B0604020202020204" pitchFamily="34" charset="0"/>
                </a:rPr>
                <a:t>(Threshold: 2+ year incremental delay)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24BE3C38-8831-49C1-BD95-E745FB15BDA8}"/>
                </a:ext>
              </a:extLst>
            </p:cNvPr>
            <p:cNvSpPr>
              <a:spLocks/>
            </p:cNvSpPr>
            <p:nvPr/>
          </p:nvSpPr>
          <p:spPr>
            <a:xfrm>
              <a:off x="9036974" y="1605635"/>
              <a:ext cx="1076911" cy="1158053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1499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798" tIns="41401" rIns="82798" bIns="41401" rtlCol="0" anchor="ctr"/>
            <a:lstStyle/>
            <a:p>
              <a:pPr algn="ctr" defTabSz="914422">
                <a:defRPr/>
              </a:pPr>
              <a:r>
                <a:rPr lang="en-US" sz="924" dirty="0">
                  <a:solidFill>
                    <a:srgbClr val="FFFFFF"/>
                  </a:solidFill>
                  <a:latin typeface="Arial" panose="020B0604020202020204" pitchFamily="34" charset="0"/>
                </a:rPr>
                <a:t>Identify areas of concern, impacts, and review economic analysis for pref. option</a:t>
              </a:r>
            </a:p>
          </p:txBody>
        </p:sp>
        <p:cxnSp>
          <p:nvCxnSpPr>
            <p:cNvPr id="119" name="Connector: Elbow 118">
              <a:extLst>
                <a:ext uri="{FF2B5EF4-FFF2-40B4-BE49-F238E27FC236}">
                  <a16:creationId xmlns:a16="http://schemas.microsoft.com/office/drawing/2014/main" id="{3457CA68-D9D7-4033-B215-F6A9320B66EA}"/>
                </a:ext>
              </a:extLst>
            </p:cNvPr>
            <p:cNvCxnSpPr>
              <a:cxnSpLocks/>
              <a:stCxn id="116" idx="3"/>
              <a:endCxn id="117" idx="1"/>
            </p:cNvCxnSpPr>
            <p:nvPr/>
          </p:nvCxnSpPr>
          <p:spPr>
            <a:xfrm>
              <a:off x="3555642" y="1882169"/>
              <a:ext cx="513850" cy="6983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37AB2DF9-0E6B-4377-8CD1-C612475B8CE2}"/>
                </a:ext>
              </a:extLst>
            </p:cNvPr>
            <p:cNvSpPr/>
            <p:nvPr/>
          </p:nvSpPr>
          <p:spPr>
            <a:xfrm>
              <a:off x="1545983" y="2448601"/>
              <a:ext cx="2009660" cy="55306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11499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798" tIns="41401" rIns="82798" bIns="41401" rtlCol="0" anchor="ctr"/>
            <a:lstStyle/>
            <a:p>
              <a:pPr algn="ctr" defTabSz="914422">
                <a:defRPr/>
              </a:pPr>
              <a:r>
                <a:rPr lang="en-US" sz="924">
                  <a:solidFill>
                    <a:srgbClr val="FFFFFF"/>
                  </a:solidFill>
                  <a:latin typeface="Arial" panose="020B0604020202020204" pitchFamily="34" charset="0"/>
                </a:rPr>
                <a:t>Identify target locations, UG preferred</a:t>
              </a:r>
            </a:p>
          </p:txBody>
        </p:sp>
        <p:cxnSp>
          <p:nvCxnSpPr>
            <p:cNvPr id="121" name="Connector: Elbow 120">
              <a:extLst>
                <a:ext uri="{FF2B5EF4-FFF2-40B4-BE49-F238E27FC236}">
                  <a16:creationId xmlns:a16="http://schemas.microsoft.com/office/drawing/2014/main" id="{77BFBB0E-8961-4F14-8B43-A71FA20F1FA4}"/>
                </a:ext>
              </a:extLst>
            </p:cNvPr>
            <p:cNvCxnSpPr>
              <a:cxnSpLocks/>
              <a:stCxn id="117" idx="2"/>
              <a:endCxn id="120" idx="3"/>
            </p:cNvCxnSpPr>
            <p:nvPr/>
          </p:nvCxnSpPr>
          <p:spPr>
            <a:xfrm rot="5400000">
              <a:off x="4203520" y="1650497"/>
              <a:ext cx="426758" cy="172251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CE9C08AE-8AB6-4F14-B101-E19BA9731992}"/>
                </a:ext>
              </a:extLst>
            </p:cNvPr>
            <p:cNvSpPr txBox="1">
              <a:spLocks/>
            </p:cNvSpPr>
            <p:nvPr/>
          </p:nvSpPr>
          <p:spPr>
            <a:xfrm>
              <a:off x="4809561" y="2307873"/>
              <a:ext cx="546637" cy="225825"/>
            </a:xfrm>
            <a:prstGeom prst="rect">
              <a:avLst/>
            </a:prstGeom>
            <a:noFill/>
          </p:spPr>
          <p:txBody>
            <a:bodyPr wrap="square" lIns="82798" tIns="41399" rIns="82798" bIns="41399" rtlCol="0">
              <a:spAutoFit/>
            </a:bodyPr>
            <a:lstStyle/>
            <a:p>
              <a:pPr algn="ctr" defTabSz="914422">
                <a:defRPr/>
              </a:pPr>
              <a:r>
                <a:rPr lang="en-US" sz="924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39C8C611-57D9-4D98-B223-3D66BB98454F}"/>
                </a:ext>
              </a:extLst>
            </p:cNvPr>
            <p:cNvSpPr txBox="1">
              <a:spLocks/>
            </p:cNvSpPr>
            <p:nvPr/>
          </p:nvSpPr>
          <p:spPr>
            <a:xfrm>
              <a:off x="6409049" y="1732472"/>
              <a:ext cx="546637" cy="225825"/>
            </a:xfrm>
            <a:prstGeom prst="rect">
              <a:avLst/>
            </a:prstGeom>
            <a:noFill/>
          </p:spPr>
          <p:txBody>
            <a:bodyPr wrap="square" lIns="82798" tIns="41399" rIns="82798" bIns="41399" rtlCol="0">
              <a:spAutoFit/>
            </a:bodyPr>
            <a:lstStyle/>
            <a:p>
              <a:pPr algn="ctr" defTabSz="914422">
                <a:defRPr/>
              </a:pPr>
              <a:r>
                <a:rPr lang="en-US" sz="924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2271BF81-C6A6-4DE6-BFA8-1CA93E38A3E8}"/>
                </a:ext>
              </a:extLst>
            </p:cNvPr>
            <p:cNvSpPr>
              <a:spLocks/>
            </p:cNvSpPr>
            <p:nvPr/>
          </p:nvSpPr>
          <p:spPr>
            <a:xfrm>
              <a:off x="7006899" y="1605636"/>
              <a:ext cx="1490837" cy="1050823"/>
            </a:xfrm>
            <a:prstGeom prst="rect">
              <a:avLst/>
            </a:prstGeom>
            <a:solidFill>
              <a:schemeClr val="accent6"/>
            </a:solidFill>
            <a:ln w="11499" cap="flat" cmpd="sng" algn="ctr">
              <a:solidFill>
                <a:schemeClr val="accent1">
                  <a:lumMod val="100000"/>
                  <a:shade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798" tIns="41401" rIns="82798" bIns="41401" rtlCol="0" anchor="ctr"/>
            <a:lstStyle/>
            <a:p>
              <a:pPr algn="ctr" defTabSz="914422">
                <a:defRPr/>
              </a:pPr>
              <a:r>
                <a:rPr lang="en-US" sz="924">
                  <a:solidFill>
                    <a:srgbClr val="00465C"/>
                  </a:solidFill>
                  <a:latin typeface="Arial" panose="020B0604020202020204" pitchFamily="34" charset="0"/>
                </a:rPr>
                <a:t>Does the CPZ meet ECOP threshold (&gt;25% structures warrant replacement) and result in a more timely mitigation method preferred (e.g., OH)?</a:t>
              </a:r>
            </a:p>
          </p:txBody>
        </p:sp>
        <p:cxnSp>
          <p:nvCxnSpPr>
            <p:cNvPr id="125" name="Connector: Elbow 124">
              <a:extLst>
                <a:ext uri="{FF2B5EF4-FFF2-40B4-BE49-F238E27FC236}">
                  <a16:creationId xmlns:a16="http://schemas.microsoft.com/office/drawing/2014/main" id="{318B6544-AB1D-4E94-9819-80F814F307FC}"/>
                </a:ext>
              </a:extLst>
            </p:cNvPr>
            <p:cNvCxnSpPr>
              <a:cxnSpLocks/>
              <a:stCxn id="124" idx="2"/>
              <a:endCxn id="120" idx="3"/>
            </p:cNvCxnSpPr>
            <p:nvPr/>
          </p:nvCxnSpPr>
          <p:spPr>
            <a:xfrm rot="5400000">
              <a:off x="5619643" y="592459"/>
              <a:ext cx="68675" cy="419667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or: Elbow 125">
              <a:extLst>
                <a:ext uri="{FF2B5EF4-FFF2-40B4-BE49-F238E27FC236}">
                  <a16:creationId xmlns:a16="http://schemas.microsoft.com/office/drawing/2014/main" id="{36353854-E2DA-4E9D-A302-A429EF8967CF}"/>
                </a:ext>
              </a:extLst>
            </p:cNvPr>
            <p:cNvCxnSpPr>
              <a:cxnSpLocks/>
              <a:stCxn id="124" idx="3"/>
              <a:endCxn id="118" idx="1"/>
            </p:cNvCxnSpPr>
            <p:nvPr/>
          </p:nvCxnSpPr>
          <p:spPr>
            <a:xfrm>
              <a:off x="8497735" y="2131048"/>
              <a:ext cx="539238" cy="5361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C4EC1869-DC99-49F7-BD0D-3EC50D3BFA12}"/>
                </a:ext>
              </a:extLst>
            </p:cNvPr>
            <p:cNvSpPr txBox="1">
              <a:spLocks/>
            </p:cNvSpPr>
            <p:nvPr/>
          </p:nvSpPr>
          <p:spPr>
            <a:xfrm>
              <a:off x="7325038" y="2731156"/>
              <a:ext cx="546637" cy="225825"/>
            </a:xfrm>
            <a:prstGeom prst="rect">
              <a:avLst/>
            </a:prstGeom>
            <a:noFill/>
          </p:spPr>
          <p:txBody>
            <a:bodyPr wrap="square" lIns="82798" tIns="41399" rIns="82798" bIns="41399" rtlCol="0">
              <a:spAutoFit/>
            </a:bodyPr>
            <a:lstStyle/>
            <a:p>
              <a:pPr algn="ctr" defTabSz="914422">
                <a:defRPr/>
              </a:pPr>
              <a:r>
                <a:rPr lang="en-US" sz="924" b="1">
                  <a:solidFill>
                    <a:srgbClr val="000000"/>
                  </a:solidFill>
                  <a:latin typeface="Arial" panose="020B0604020202020204" pitchFamily="34" charset="0"/>
                </a:rPr>
                <a:t>No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52522474-DE1A-4D12-8CB5-D58C8C152D6E}"/>
                </a:ext>
              </a:extLst>
            </p:cNvPr>
            <p:cNvSpPr txBox="1">
              <a:spLocks/>
            </p:cNvSpPr>
            <p:nvPr/>
          </p:nvSpPr>
          <p:spPr>
            <a:xfrm>
              <a:off x="8385612" y="1732472"/>
              <a:ext cx="546637" cy="225825"/>
            </a:xfrm>
            <a:prstGeom prst="rect">
              <a:avLst/>
            </a:prstGeom>
            <a:noFill/>
          </p:spPr>
          <p:txBody>
            <a:bodyPr wrap="square" lIns="82798" tIns="41399" rIns="82798" bIns="41399" rtlCol="0">
              <a:spAutoFit/>
            </a:bodyPr>
            <a:lstStyle/>
            <a:p>
              <a:pPr algn="ctr" defTabSz="914422">
                <a:defRPr/>
              </a:pPr>
              <a:r>
                <a:rPr lang="en-US" sz="924" b="1">
                  <a:solidFill>
                    <a:srgbClr val="000000"/>
                  </a:solidFill>
                  <a:latin typeface="Arial" panose="020B0604020202020204" pitchFamily="34" charset="0"/>
                </a:rPr>
                <a:t>Yes</a:t>
              </a:r>
            </a:p>
          </p:txBody>
        </p:sp>
        <p:cxnSp>
          <p:nvCxnSpPr>
            <p:cNvPr id="129" name="Connector: Elbow 128">
              <a:extLst>
                <a:ext uri="{FF2B5EF4-FFF2-40B4-BE49-F238E27FC236}">
                  <a16:creationId xmlns:a16="http://schemas.microsoft.com/office/drawing/2014/main" id="{B1ABF8F6-2011-4532-8EAB-A9FA6BE7454F}"/>
                </a:ext>
              </a:extLst>
            </p:cNvPr>
            <p:cNvCxnSpPr>
              <a:cxnSpLocks/>
              <a:stCxn id="117" idx="3"/>
              <a:endCxn id="124" idx="1"/>
            </p:cNvCxnSpPr>
            <p:nvPr/>
          </p:nvCxnSpPr>
          <p:spPr>
            <a:xfrm>
              <a:off x="6486820" y="1952005"/>
              <a:ext cx="520078" cy="17904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70A91008-2B4A-4654-A0AE-B4535F985BCC}"/>
                </a:ext>
              </a:extLst>
            </p:cNvPr>
            <p:cNvGrpSpPr/>
            <p:nvPr/>
          </p:nvGrpSpPr>
          <p:grpSpPr>
            <a:xfrm>
              <a:off x="10545610" y="1253918"/>
              <a:ext cx="1322205" cy="892342"/>
              <a:chOff x="11887200" y="1300746"/>
              <a:chExt cx="1643605" cy="1109633"/>
            </a:xfrm>
          </p:grpSpPr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8C7E921E-E5AA-4DB3-AA2E-F1BFDCA031B0}"/>
                  </a:ext>
                </a:extLst>
              </p:cNvPr>
              <p:cNvSpPr/>
              <p:nvPr/>
            </p:nvSpPr>
            <p:spPr>
              <a:xfrm>
                <a:off x="11887200" y="1307373"/>
                <a:ext cx="1643605" cy="110300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0212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3534" tIns="36767" rIns="73534" bIns="36767" rtlCol="0" anchor="ctr"/>
              <a:lstStyle/>
              <a:p>
                <a:pPr algn="ctr" defTabSz="914422">
                  <a:defRPr/>
                </a:pPr>
                <a:endParaRPr lang="en-US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6A93E145-3806-4BD1-AAF2-5F51521B4278}"/>
                  </a:ext>
                </a:extLst>
              </p:cNvPr>
              <p:cNvSpPr/>
              <p:nvPr/>
            </p:nvSpPr>
            <p:spPr>
              <a:xfrm>
                <a:off x="12057738" y="1594026"/>
                <a:ext cx="1302528" cy="306730"/>
              </a:xfrm>
              <a:prstGeom prst="rect">
                <a:avLst/>
              </a:prstGeom>
              <a:solidFill>
                <a:schemeClr val="accent6"/>
              </a:solidFill>
              <a:ln w="10212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3534" tIns="36767" rIns="73534" bIns="36767" rtlCol="0" anchor="ctr"/>
              <a:lstStyle/>
              <a:p>
                <a:pPr algn="ctr" defTabSz="914422">
                  <a:defRPr/>
                </a:pPr>
                <a:r>
                  <a:rPr lang="en-US" sz="1126" b="1" dirty="0">
                    <a:solidFill>
                      <a:srgbClr val="00465C"/>
                    </a:solidFill>
                    <a:latin typeface="Arial" panose="020B0604020202020204" pitchFamily="34" charset="0"/>
                  </a:rPr>
                  <a:t>Decision</a:t>
                </a:r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E34FF23B-8D0F-462F-9BE6-4F7551FB4F7A}"/>
                  </a:ext>
                </a:extLst>
              </p:cNvPr>
              <p:cNvSpPr/>
              <p:nvPr/>
            </p:nvSpPr>
            <p:spPr>
              <a:xfrm>
                <a:off x="12057738" y="1975819"/>
                <a:ext cx="1302528" cy="30673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10212" cap="flat" cmpd="sng" algn="ctr">
                <a:solidFill>
                  <a:schemeClr val="accent1">
                    <a:lumMod val="100000"/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3534" tIns="36767" rIns="73534" bIns="36767" rtlCol="0" anchor="ctr"/>
              <a:lstStyle/>
              <a:p>
                <a:pPr algn="ctr" defTabSz="914422">
                  <a:defRPr/>
                </a:pPr>
                <a:r>
                  <a:rPr lang="en-US" sz="1126" b="1" dirty="0">
                    <a:solidFill>
                      <a:srgbClr val="FFFFFF"/>
                    </a:solidFill>
                    <a:latin typeface="Arial" panose="020B0604020202020204" pitchFamily="34" charset="0"/>
                  </a:rPr>
                  <a:t>Step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F2971AF0-8DF8-41CC-A0E1-4905146E4EE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383014" y="1300746"/>
                <a:ext cx="651974" cy="276996"/>
              </a:xfrm>
              <a:prstGeom prst="rect">
                <a:avLst/>
              </a:prstGeom>
              <a:noFill/>
            </p:spPr>
            <p:txBody>
              <a:bodyPr wrap="square" lIns="73534" tIns="36767" rIns="73534" bIns="36767" rtlCol="0">
                <a:spAutoFit/>
              </a:bodyPr>
              <a:lstStyle/>
              <a:p>
                <a:pPr algn="ctr" defTabSz="914422">
                  <a:defRPr/>
                </a:pPr>
                <a:r>
                  <a:rPr lang="en-US" sz="965" b="1">
                    <a:solidFill>
                      <a:srgbClr val="000000"/>
                    </a:solidFill>
                    <a:latin typeface="Arial" panose="020B0604020202020204" pitchFamily="34" charset="0"/>
                  </a:rPr>
                  <a:t>Key</a:t>
                </a:r>
              </a:p>
            </p:txBody>
          </p:sp>
        </p:grp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7A5B60E3-BB6C-4353-8C76-6DF38F8D9CB8}"/>
                </a:ext>
              </a:extLst>
            </p:cNvPr>
            <p:cNvSpPr>
              <a:spLocks/>
            </p:cNvSpPr>
            <p:nvPr/>
          </p:nvSpPr>
          <p:spPr>
            <a:xfrm>
              <a:off x="1233010" y="1123401"/>
              <a:ext cx="2635606" cy="311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99010"/>
              <a:r>
                <a:rPr lang="en-US" sz="1600" b="1" i="1" dirty="0">
                  <a:solidFill>
                    <a:srgbClr val="FFFFFF"/>
                  </a:solidFill>
                  <a:latin typeface="Arial" panose="020B0604020202020204"/>
                </a:rPr>
                <a:t>Continued from last slide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83C8962-C8F9-4F08-8DB0-B6E6F163FB36}"/>
                </a:ext>
              </a:extLst>
            </p:cNvPr>
            <p:cNvCxnSpPr>
              <a:stCxn id="135" idx="2"/>
              <a:endCxn id="116" idx="0"/>
            </p:cNvCxnSpPr>
            <p:nvPr/>
          </p:nvCxnSpPr>
          <p:spPr>
            <a:xfrm>
              <a:off x="2550813" y="1435099"/>
              <a:ext cx="0" cy="170536"/>
            </a:xfrm>
            <a:prstGeom prst="line">
              <a:avLst/>
            </a:prstGeom>
            <a:ln w="6350" cap="flat" cmpd="sng" algn="ctr">
              <a:solidFill>
                <a:schemeClr val="accent1">
                  <a:lumMod val="100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5C5706A-2710-433F-B8CA-2E6353A944B0}"/>
                </a:ext>
              </a:extLst>
            </p:cNvPr>
            <p:cNvCxnSpPr>
              <a:stCxn id="120" idx="2"/>
              <a:endCxn id="83" idx="0"/>
            </p:cNvCxnSpPr>
            <p:nvPr/>
          </p:nvCxnSpPr>
          <p:spPr>
            <a:xfrm>
              <a:off x="2550812" y="3001665"/>
              <a:ext cx="0" cy="342730"/>
            </a:xfrm>
            <a:prstGeom prst="line">
              <a:avLst/>
            </a:prstGeom>
            <a:ln w="6350" cap="flat" cmpd="sng" algn="ctr">
              <a:solidFill>
                <a:schemeClr val="accent1">
                  <a:lumMod val="100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or: Elbow 19">
              <a:extLst>
                <a:ext uri="{FF2B5EF4-FFF2-40B4-BE49-F238E27FC236}">
                  <a16:creationId xmlns:a16="http://schemas.microsoft.com/office/drawing/2014/main" id="{F167C758-A2AA-444A-8658-CFDE35C2CC9D}"/>
                </a:ext>
              </a:extLst>
            </p:cNvPr>
            <p:cNvCxnSpPr>
              <a:stCxn id="118" idx="2"/>
              <a:endCxn id="83" idx="0"/>
            </p:cNvCxnSpPr>
            <p:nvPr/>
          </p:nvCxnSpPr>
          <p:spPr>
            <a:xfrm rot="5400000">
              <a:off x="5772769" y="-458266"/>
              <a:ext cx="580707" cy="7024617"/>
            </a:xfrm>
            <a:prstGeom prst="bentConnector3">
              <a:avLst>
                <a:gd name="adj1" fmla="val 59085"/>
              </a:avLst>
            </a:prstGeom>
            <a:ln w="6350" cap="flat" cmpd="sng" algn="ctr">
              <a:solidFill>
                <a:schemeClr val="accent1">
                  <a:lumMod val="100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71BD14-07A2-4853-A2E2-3F7647C6A7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185555" y="5714591"/>
            <a:ext cx="572092" cy="218224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806867" rtl="0" eaLnBrk="1" latinLnBrk="0" hangingPunct="1">
              <a:defRPr sz="618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3433" algn="l" defTabSz="806867" rtl="0" eaLnBrk="1" latinLnBrk="0" hangingPunct="1">
              <a:defRPr sz="15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6867" algn="l" defTabSz="806867" rtl="0" eaLnBrk="1" latinLnBrk="0" hangingPunct="1">
              <a:defRPr sz="15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0300" algn="l" defTabSz="806867" rtl="0" eaLnBrk="1" latinLnBrk="0" hangingPunct="1">
              <a:defRPr sz="15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3733" algn="l" defTabSz="806867" rtl="0" eaLnBrk="1" latinLnBrk="0" hangingPunct="1">
              <a:defRPr sz="15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7166" algn="l" defTabSz="806867" rtl="0" eaLnBrk="1" latinLnBrk="0" hangingPunct="1">
              <a:defRPr sz="15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20600" algn="l" defTabSz="806867" rtl="0" eaLnBrk="1" latinLnBrk="0" hangingPunct="1">
              <a:defRPr sz="15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24033" algn="l" defTabSz="806867" rtl="0" eaLnBrk="1" latinLnBrk="0" hangingPunct="1">
              <a:defRPr sz="15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27466" algn="l" defTabSz="806867" rtl="0" eaLnBrk="1" latinLnBrk="0" hangingPunct="1">
              <a:defRPr sz="15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2EBB6-D8A3-430D-BC41-FBCBB6B36320}" type="slidenum">
              <a:rPr lang="en-US">
                <a:solidFill>
                  <a:srgbClr val="FFFFFF">
                    <a:lumMod val="50000"/>
                  </a:srgbClr>
                </a:solidFill>
                <a:latin typeface="Arial" panose="020B0604020202020204"/>
              </a:rPr>
              <a:pPr/>
              <a:t>3</a:t>
            </a:fld>
            <a:endParaRPr lang="en-US">
              <a:solidFill>
                <a:srgbClr val="FFFFFF">
                  <a:lumMod val="50000"/>
                </a:srgb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5785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QNJ7TuwJbNgf6f6FiJ9B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QNJ7TuwJbNgf6f6FiJ9B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QNJ7TuwJbNgf6f6FiJ9B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QNJ7TuwJbNgf6f6FiJ9B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QNJ7TuwJbNgf6f6FiJ9B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RRYYzqo46INgWwfa9V0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QNJ7TuwJbNgf6f6FiJ9B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QNJ7TuwJbNgf6f6FiJ9B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ACN_WU_2">
  <a:themeElements>
    <a:clrScheme name="PG&amp; 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A5DF"/>
      </a:accent1>
      <a:accent2>
        <a:srgbClr val="FBBB36"/>
      </a:accent2>
      <a:accent3>
        <a:srgbClr val="005179"/>
      </a:accent3>
      <a:accent4>
        <a:srgbClr val="4D4846"/>
      </a:accent4>
      <a:accent5>
        <a:srgbClr val="4BACC6"/>
      </a:accent5>
      <a:accent6>
        <a:srgbClr val="042037"/>
      </a:accent6>
      <a:hlink>
        <a:srgbClr val="FFC000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/>
        </a:solidFill>
        <a:ln>
          <a:noFill/>
        </a:ln>
        <a:effectLst/>
      </a:spPr>
      <a:bodyPr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/>
      <a:bodyPr vert="horz" lIns="0" tIns="0" rIns="0" bIns="0" rtlCol="0">
        <a:noAutofit/>
      </a:bodyPr>
      <a:lstStyle>
        <a:defPPr>
          <a:defRPr dirty="0" err="1"/>
        </a:defPPr>
      </a:lstStyle>
    </a:txDef>
  </a:objectDefaults>
  <a:extraClrSchemeLst/>
  <a:extLst>
    <a:ext uri="{05A4C25C-085E-4340-85A3-A5531E510DB2}">
      <thm15:themeFamily xmlns:thm15="http://schemas.microsoft.com/office/thememl/2012/main" name="Acc_NewAppliedNow_16x9_template_281011.potx" id="{CB3F24D4-AA23-4141-A5B2-3E4D656F4464}" vid="{1DF3A80A-E9CB-4127-B51F-5EED19FFED10}"/>
    </a:ext>
  </a:extLst>
</a:theme>
</file>

<file path=ppt/theme/theme2.xml><?xml version="1.0" encoding="utf-8"?>
<a:theme xmlns:a="http://schemas.openxmlformats.org/drawingml/2006/main" name="SNO 16 9">
  <a:themeElements>
    <a:clrScheme name="Custom 25">
      <a:dk1>
        <a:srgbClr val="000000"/>
      </a:dk1>
      <a:lt1>
        <a:srgbClr val="FFFFFF"/>
      </a:lt1>
      <a:dk2>
        <a:srgbClr val="FFFFFF"/>
      </a:dk2>
      <a:lt2>
        <a:srgbClr val="ABE1FA"/>
      </a:lt2>
      <a:accent1>
        <a:srgbClr val="0089C4"/>
      </a:accent1>
      <a:accent2>
        <a:srgbClr val="00A7C2"/>
      </a:accent2>
      <a:accent3>
        <a:srgbClr val="FFA100"/>
      </a:accent3>
      <a:accent4>
        <a:srgbClr val="00465C"/>
      </a:accent4>
      <a:accent5>
        <a:srgbClr val="A3A86B"/>
      </a:accent5>
      <a:accent6>
        <a:srgbClr val="CAB575"/>
      </a:accent6>
      <a:hlink>
        <a:srgbClr val="FF6633"/>
      </a:hlink>
      <a:folHlink>
        <a:srgbClr val="B6E3D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NO 16 9" id="{7ACD3C42-F338-40F4-ACB9-FDBAEDD98B41}" vid="{5A5707D4-06F1-46BA-AF59-A833F41534E4}"/>
    </a:ext>
  </a:extLst>
</a:theme>
</file>

<file path=ppt/theme/theme3.xml><?xml version="1.0" encoding="utf-8"?>
<a:theme xmlns:a="http://schemas.openxmlformats.org/drawingml/2006/main" name="1_SNO 16 9">
  <a:themeElements>
    <a:clrScheme name="Custom 25">
      <a:dk1>
        <a:srgbClr val="000000"/>
      </a:dk1>
      <a:lt1>
        <a:srgbClr val="FFFFFF"/>
      </a:lt1>
      <a:dk2>
        <a:srgbClr val="FFFFFF"/>
      </a:dk2>
      <a:lt2>
        <a:srgbClr val="ABE1FA"/>
      </a:lt2>
      <a:accent1>
        <a:srgbClr val="0089C4"/>
      </a:accent1>
      <a:accent2>
        <a:srgbClr val="00A7C2"/>
      </a:accent2>
      <a:accent3>
        <a:srgbClr val="FFA100"/>
      </a:accent3>
      <a:accent4>
        <a:srgbClr val="00465C"/>
      </a:accent4>
      <a:accent5>
        <a:srgbClr val="A3A86B"/>
      </a:accent5>
      <a:accent6>
        <a:srgbClr val="CAB575"/>
      </a:accent6>
      <a:hlink>
        <a:srgbClr val="FF6633"/>
      </a:hlink>
      <a:folHlink>
        <a:srgbClr val="B6E3D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NO 16 9" id="{7ACD3C42-F338-40F4-ACB9-FDBAEDD98B41}" vid="{5A5707D4-06F1-46BA-AF59-A833F41534E4}"/>
    </a:ext>
  </a:extLst>
</a:theme>
</file>

<file path=ppt/theme/theme4.xml><?xml version="1.0" encoding="utf-8"?>
<a:theme xmlns:a="http://schemas.openxmlformats.org/drawingml/2006/main" name="2_SNO 16 9">
  <a:themeElements>
    <a:clrScheme name="Custom 25">
      <a:dk1>
        <a:srgbClr val="000000"/>
      </a:dk1>
      <a:lt1>
        <a:srgbClr val="FFFFFF"/>
      </a:lt1>
      <a:dk2>
        <a:srgbClr val="FFFFFF"/>
      </a:dk2>
      <a:lt2>
        <a:srgbClr val="ABE1FA"/>
      </a:lt2>
      <a:accent1>
        <a:srgbClr val="0089C4"/>
      </a:accent1>
      <a:accent2>
        <a:srgbClr val="00A7C2"/>
      </a:accent2>
      <a:accent3>
        <a:srgbClr val="FFA100"/>
      </a:accent3>
      <a:accent4>
        <a:srgbClr val="00465C"/>
      </a:accent4>
      <a:accent5>
        <a:srgbClr val="A3A86B"/>
      </a:accent5>
      <a:accent6>
        <a:srgbClr val="CAB575"/>
      </a:accent6>
      <a:hlink>
        <a:srgbClr val="FF6633"/>
      </a:hlink>
      <a:folHlink>
        <a:srgbClr val="B6E3D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NO 16 9" id="{7ACD3C42-F338-40F4-ACB9-FDBAEDD98B41}" vid="{5A5707D4-06F1-46BA-AF59-A833F41534E4}"/>
    </a:ext>
  </a:extLst>
</a:theme>
</file>

<file path=ppt/theme/theme5.xml><?xml version="1.0" encoding="utf-8"?>
<a:theme xmlns:a="http://schemas.openxmlformats.org/drawingml/2006/main" name="3_SNO 16 9">
  <a:themeElements>
    <a:clrScheme name="Custom 25">
      <a:dk1>
        <a:srgbClr val="000000"/>
      </a:dk1>
      <a:lt1>
        <a:srgbClr val="FFFFFF"/>
      </a:lt1>
      <a:dk2>
        <a:srgbClr val="FFFFFF"/>
      </a:dk2>
      <a:lt2>
        <a:srgbClr val="ABE1FA"/>
      </a:lt2>
      <a:accent1>
        <a:srgbClr val="0089C4"/>
      </a:accent1>
      <a:accent2>
        <a:srgbClr val="00A7C2"/>
      </a:accent2>
      <a:accent3>
        <a:srgbClr val="FFA100"/>
      </a:accent3>
      <a:accent4>
        <a:srgbClr val="00465C"/>
      </a:accent4>
      <a:accent5>
        <a:srgbClr val="A3A86B"/>
      </a:accent5>
      <a:accent6>
        <a:srgbClr val="CAB575"/>
      </a:accent6>
      <a:hlink>
        <a:srgbClr val="FF6633"/>
      </a:hlink>
      <a:folHlink>
        <a:srgbClr val="B6E3D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NO 16 9" id="{7ACD3C42-F338-40F4-ACB9-FDBAEDD98B41}" vid="{5A5707D4-06F1-46BA-AF59-A833F41534E4}"/>
    </a:ext>
  </a:extLst>
</a:theme>
</file>

<file path=ppt/theme/theme6.xml><?xml version="1.0" encoding="utf-8"?>
<a:theme xmlns:a="http://schemas.openxmlformats.org/drawingml/2006/main" name="4_SNO 16 9">
  <a:themeElements>
    <a:clrScheme name="Custom 25">
      <a:dk1>
        <a:srgbClr val="000000"/>
      </a:dk1>
      <a:lt1>
        <a:srgbClr val="FFFFFF"/>
      </a:lt1>
      <a:dk2>
        <a:srgbClr val="FFFFFF"/>
      </a:dk2>
      <a:lt2>
        <a:srgbClr val="ABE1FA"/>
      </a:lt2>
      <a:accent1>
        <a:srgbClr val="0089C4"/>
      </a:accent1>
      <a:accent2>
        <a:srgbClr val="00A7C2"/>
      </a:accent2>
      <a:accent3>
        <a:srgbClr val="FFA100"/>
      </a:accent3>
      <a:accent4>
        <a:srgbClr val="00465C"/>
      </a:accent4>
      <a:accent5>
        <a:srgbClr val="A3A86B"/>
      </a:accent5>
      <a:accent6>
        <a:srgbClr val="CAB575"/>
      </a:accent6>
      <a:hlink>
        <a:srgbClr val="FF6633"/>
      </a:hlink>
      <a:folHlink>
        <a:srgbClr val="B6E3D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NO 16 9" id="{7ACD3C42-F338-40F4-ACB9-FDBAEDD98B41}" vid="{5A5707D4-06F1-46BA-AF59-A833F41534E4}"/>
    </a:ext>
  </a:extLst>
</a:theme>
</file>

<file path=ppt/theme/theme7.xml><?xml version="1.0" encoding="utf-8"?>
<a:theme xmlns:a="http://schemas.openxmlformats.org/drawingml/2006/main" name="5_SNO 16 9">
  <a:themeElements>
    <a:clrScheme name="Custom 25">
      <a:dk1>
        <a:srgbClr val="000000"/>
      </a:dk1>
      <a:lt1>
        <a:srgbClr val="FFFFFF"/>
      </a:lt1>
      <a:dk2>
        <a:srgbClr val="FFFFFF"/>
      </a:dk2>
      <a:lt2>
        <a:srgbClr val="ABE1FA"/>
      </a:lt2>
      <a:accent1>
        <a:srgbClr val="0089C4"/>
      </a:accent1>
      <a:accent2>
        <a:srgbClr val="00A7C2"/>
      </a:accent2>
      <a:accent3>
        <a:srgbClr val="FFA100"/>
      </a:accent3>
      <a:accent4>
        <a:srgbClr val="00465C"/>
      </a:accent4>
      <a:accent5>
        <a:srgbClr val="A3A86B"/>
      </a:accent5>
      <a:accent6>
        <a:srgbClr val="CAB575"/>
      </a:accent6>
      <a:hlink>
        <a:srgbClr val="FF6633"/>
      </a:hlink>
      <a:folHlink>
        <a:srgbClr val="B6E3D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NO 16 9" id="{7ACD3C42-F338-40F4-ACB9-FDBAEDD98B41}" vid="{5A5707D4-06F1-46BA-AF59-A833F41534E4}"/>
    </a:ext>
  </a:extLst>
</a:theme>
</file>

<file path=ppt/theme/theme8.xml><?xml version="1.0" encoding="utf-8"?>
<a:theme xmlns:a="http://schemas.openxmlformats.org/drawingml/2006/main" name="6_SNO 16 9">
  <a:themeElements>
    <a:clrScheme name="Custom 25">
      <a:dk1>
        <a:srgbClr val="000000"/>
      </a:dk1>
      <a:lt1>
        <a:srgbClr val="FFFFFF"/>
      </a:lt1>
      <a:dk2>
        <a:srgbClr val="FFFFFF"/>
      </a:dk2>
      <a:lt2>
        <a:srgbClr val="ABE1FA"/>
      </a:lt2>
      <a:accent1>
        <a:srgbClr val="0089C4"/>
      </a:accent1>
      <a:accent2>
        <a:srgbClr val="00A7C2"/>
      </a:accent2>
      <a:accent3>
        <a:srgbClr val="FFA100"/>
      </a:accent3>
      <a:accent4>
        <a:srgbClr val="00465C"/>
      </a:accent4>
      <a:accent5>
        <a:srgbClr val="A3A86B"/>
      </a:accent5>
      <a:accent6>
        <a:srgbClr val="CAB575"/>
      </a:accent6>
      <a:hlink>
        <a:srgbClr val="FF6633"/>
      </a:hlink>
      <a:folHlink>
        <a:srgbClr val="B6E3D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NO 16 9" id="{7ACD3C42-F338-40F4-ACB9-FDBAEDD98B41}" vid="{5A5707D4-06F1-46BA-AF59-A833F41534E4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39728992A12D439CA9822FC5EB3D0C" ma:contentTypeVersion="17" ma:contentTypeDescription="Create a new document." ma:contentTypeScope="" ma:versionID="a09739e2abdaecbb4b56bb44ef19535b">
  <xsd:schema xmlns:xsd="http://www.w3.org/2001/XMLSchema" xmlns:xs="http://www.w3.org/2001/XMLSchema" xmlns:p="http://schemas.microsoft.com/office/2006/metadata/properties" xmlns:ns2="e0cce852-5f9c-445c-9e4f-940f14a227d8" xmlns:ns3="978b82e6-668a-48b7-921e-d900dc474158" targetNamespace="http://schemas.microsoft.com/office/2006/metadata/properties" ma:root="true" ma:fieldsID="6b252453ca052b0218e3e7d88dbdb829" ns2:_="" ns3:_="">
    <xsd:import namespace="e0cce852-5f9c-445c-9e4f-940f14a227d8"/>
    <xsd:import namespace="978b82e6-668a-48b7-921e-d900dc4741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cce852-5f9c-445c-9e4f-940f14a227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06c99b3-cd83-43e5-b4c1-d62f316c1e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4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82e6-668a-48b7-921e-d900dc4741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0296066-7861-4770-8ab1-48a1d4628ec8}" ma:internalName="TaxCatchAll" ma:showField="CatchAllData" ma:web="978b82e6-668a-48b7-921e-d900dc4741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78b82e6-668a-48b7-921e-d900dc474158" xsi:nil="true"/>
    <lcf76f155ced4ddcb4097134ff3c332f xmlns="e0cce852-5f9c-445c-9e4f-940f14a227d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E42F85A-29BB-4842-BC92-6E741A06E3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F0441F-44B6-4821-9AEB-DBBD0143BDAF}">
  <ds:schemaRefs>
    <ds:schemaRef ds:uri="978b82e6-668a-48b7-921e-d900dc474158"/>
    <ds:schemaRef ds:uri="e0cce852-5f9c-445c-9e4f-940f14a227d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8B1BF10-2876-4A06-BBEF-2075255D9507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978b82e6-668a-48b7-921e-d900dc474158"/>
    <ds:schemaRef ds:uri="http://schemas.microsoft.com/office/2006/metadata/properties"/>
    <ds:schemaRef ds:uri="http://www.w3.org/XML/1998/namespace"/>
    <ds:schemaRef ds:uri="http://purl.org/dc/terms/"/>
    <ds:schemaRef ds:uri="http://schemas.openxmlformats.org/package/2006/metadata/core-properties"/>
    <ds:schemaRef ds:uri="e0cce852-5f9c-445c-9e4f-940f14a227d8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746d2a3f-4d51-44da-b226-f025675a294d}" enabled="1" method="Privileged" siteId="{44ae661a-ece6-41aa-bc96-7c2c85a0894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1228</Words>
  <Application>Microsoft Office PowerPoint</Application>
  <PresentationFormat>Widescreen</PresentationFormat>
  <Paragraphs>203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7" baseType="lpstr">
      <vt:lpstr>Arial</vt:lpstr>
      <vt:lpstr>Arial Black</vt:lpstr>
      <vt:lpstr>Arial Bold</vt:lpstr>
      <vt:lpstr>Calibri</vt:lpstr>
      <vt:lpstr>Wingdings</vt:lpstr>
      <vt:lpstr>ACN_WU_2</vt:lpstr>
      <vt:lpstr>SNO 16 9</vt:lpstr>
      <vt:lpstr>1_SNO 16 9</vt:lpstr>
      <vt:lpstr>2_SNO 16 9</vt:lpstr>
      <vt:lpstr>3_SNO 16 9</vt:lpstr>
      <vt:lpstr>4_SNO 16 9</vt:lpstr>
      <vt:lpstr>5_SNO 16 9</vt:lpstr>
      <vt:lpstr>6_SNO 16 9</vt:lpstr>
      <vt:lpstr>think-cell Slide</vt:lpstr>
      <vt:lpstr>Decision: ECOP Top 20% - PM 35192280 – Clayton 22122951 H01 (Example)</vt:lpstr>
      <vt:lpstr>PG&amp;E-23-05-06A </vt:lpstr>
      <vt:lpstr>PG&amp;E-23-05-06B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Decision: ECOP Top 20% - PM 35192280 – Clayton 22122951 H01 (Example)</dc:title>
  <dc:creator>Pacific Gas &amp; Electric</dc:creator>
  <cp:lastModifiedBy>Allyant Remediation Services</cp:lastModifiedBy>
  <cp:revision>5</cp:revision>
  <dcterms:created xsi:type="dcterms:W3CDTF">2019-10-16T16:27:29Z</dcterms:created>
  <dcterms:modified xsi:type="dcterms:W3CDTF">2025-09-24T00:35:48Z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0x0101004539728992A12D439CA9822FC5EB3D0C</vt:lpwstr>
  </property>
  <property fmtid="{D5CDD505-2E9C-101B-9397-08002B2CF9AE}" pid="3" name="ClassificationContentMarkingFooterLocations">
    <vt:lpwstr>ACN_WU_2:8\SNO 16 9:12\1_SNO 16 9:12\2_SNO 16 9:12\3_SNO 16 9:12\4_SNO 16 9:12</vt:lpwstr>
  </property>
  <property fmtid="{D5CDD505-2E9C-101B-9397-08002B2CF9AE}" pid="4" name="ClassificationContentMarkingFooterText">
    <vt:lpwstr>Internal </vt:lpwstr>
  </property>
  <property fmtid="{D5CDD505-2E9C-101B-9397-08002B2CF9AE}" pid="5" name="MediaServiceImageTags">
    <vt:lpwstr/>
  </property>
</Properties>
</file>