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5"/>
  </p:sldMasterIdLst>
  <p:notesMasterIdLst>
    <p:notesMasterId r:id="rId13"/>
  </p:notesMasterIdLst>
  <p:sldIdLst>
    <p:sldId id="355" r:id="rId6"/>
    <p:sldId id="358" r:id="rId7"/>
    <p:sldId id="395" r:id="rId8"/>
    <p:sldId id="396" r:id="rId9"/>
    <p:sldId id="397" r:id="rId10"/>
    <p:sldId id="387" r:id="rId11"/>
    <p:sldId id="389" r:id="rId12"/>
  </p:sldIdLst>
  <p:sldSz cx="12192000" cy="6858000"/>
  <p:notesSz cx="7010400" cy="92964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Park, Christine" initials="PC" lastIdx="20" clrIdx="6">
    <p:extLst>
      <p:ext uri="{19B8F6BF-5375-455C-9EA6-DF929625EA0E}">
        <p15:presenceInfo xmlns:p15="http://schemas.microsoft.com/office/powerpoint/2012/main" userId="S::C1PV@pge.com::6867e80c-766e-466f-bcfe-6900184ab6ef" providerId="AD"/>
      </p:ext>
    </p:extLst>
  </p:cmAuthor>
  <p:cmAuthor id="1" name="MBowser" initials="MB" lastIdx="55" clrIdx="0">
    <p:extLst>
      <p:ext uri="{19B8F6BF-5375-455C-9EA6-DF929625EA0E}">
        <p15:presenceInfo xmlns:p15="http://schemas.microsoft.com/office/powerpoint/2012/main" userId="MBowser" providerId="None"/>
      </p:ext>
    </p:extLst>
  </p:cmAuthor>
  <p:cmAuthor id="8" name="Ly, Maria" initials="LM" lastIdx="2" clrIdx="7">
    <p:extLst>
      <p:ext uri="{19B8F6BF-5375-455C-9EA6-DF929625EA0E}">
        <p15:presenceInfo xmlns:p15="http://schemas.microsoft.com/office/powerpoint/2012/main" userId="S::MPL4@pge.com::6d306fa1-6333-43c6-b980-d86ebadb1c77" providerId="AD"/>
      </p:ext>
    </p:extLst>
  </p:cmAuthor>
  <p:cmAuthor id="2" name="Anderson, Trent" initials="TA" lastIdx="2" clrIdx="1">
    <p:extLst>
      <p:ext uri="{19B8F6BF-5375-455C-9EA6-DF929625EA0E}">
        <p15:presenceInfo xmlns:p15="http://schemas.microsoft.com/office/powerpoint/2012/main" userId="Anderson, Trent" providerId="None"/>
      </p:ext>
    </p:extLst>
  </p:cmAuthor>
  <p:cmAuthor id="9" name="Lopez, Lena" initials="LL" lastIdx="8" clrIdx="8">
    <p:extLst>
      <p:ext uri="{19B8F6BF-5375-455C-9EA6-DF929625EA0E}">
        <p15:presenceInfo xmlns:p15="http://schemas.microsoft.com/office/powerpoint/2012/main" userId="S::LxL6@pge.com::08d0392f-d896-4b4d-899e-ae509b9bc6bc" providerId="AD"/>
      </p:ext>
    </p:extLst>
  </p:cmAuthor>
  <p:cmAuthor id="3" name="Cha, Dennis" initials="DC" lastIdx="24" clrIdx="2">
    <p:extLst>
      <p:ext uri="{19B8F6BF-5375-455C-9EA6-DF929625EA0E}">
        <p15:presenceInfo xmlns:p15="http://schemas.microsoft.com/office/powerpoint/2012/main" userId="Cha, Dennis" providerId="None"/>
      </p:ext>
    </p:extLst>
  </p:cmAuthor>
  <p:cmAuthor id="10" name="Jordan, Lise" initials="JL" lastIdx="2" clrIdx="9">
    <p:extLst>
      <p:ext uri="{19B8F6BF-5375-455C-9EA6-DF929625EA0E}">
        <p15:presenceInfo xmlns:p15="http://schemas.microsoft.com/office/powerpoint/2012/main" userId="S::LHJ2@pge.com::0285ad11-48fc-4516-bba9-6de1e8052180" providerId="AD"/>
      </p:ext>
    </p:extLst>
  </p:cmAuthor>
  <p:cmAuthor id="4" name="DeGrande" initials="TD" lastIdx="5" clrIdx="3">
    <p:extLst>
      <p:ext uri="{19B8F6BF-5375-455C-9EA6-DF929625EA0E}">
        <p15:presenceInfo xmlns:p15="http://schemas.microsoft.com/office/powerpoint/2012/main" userId="DeGrande" providerId="None"/>
      </p:ext>
    </p:extLst>
  </p:cmAuthor>
  <p:cmAuthor id="11" name="Hoglund, Megan" initials="HM" lastIdx="1" clrIdx="10">
    <p:extLst>
      <p:ext uri="{19B8F6BF-5375-455C-9EA6-DF929625EA0E}">
        <p15:presenceInfo xmlns:p15="http://schemas.microsoft.com/office/powerpoint/2012/main" userId="S::MUHZ@pge.com::6968de2c-df09-412f-8ae2-7d108758d7ea" providerId="AD"/>
      </p:ext>
    </p:extLst>
  </p:cmAuthor>
  <p:cmAuthor id="5" name="S. Stoddard" initials="K" lastIdx="8" clrIdx="4">
    <p:extLst>
      <p:ext uri="{19B8F6BF-5375-455C-9EA6-DF929625EA0E}">
        <p15:presenceInfo xmlns:p15="http://schemas.microsoft.com/office/powerpoint/2012/main" userId="S. Stoddard" providerId="None"/>
      </p:ext>
    </p:extLst>
  </p:cmAuthor>
  <p:cmAuthor id="6" name="Spence, Johnathan E" initials="JES" lastIdx="8" clrIdx="5">
    <p:extLst>
      <p:ext uri="{19B8F6BF-5375-455C-9EA6-DF929625EA0E}">
        <p15:presenceInfo xmlns:p15="http://schemas.microsoft.com/office/powerpoint/2012/main" userId="Spence, Johnathan 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686"/>
    <a:srgbClr val="93CDDD"/>
    <a:srgbClr val="2D98F0"/>
    <a:srgbClr val="DBEEF4"/>
    <a:srgbClr val="FEF1D7"/>
    <a:srgbClr val="E09904"/>
    <a:srgbClr val="D5EAFC"/>
    <a:srgbClr val="B7DEE8"/>
    <a:srgbClr val="00B0F0"/>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164612-6A4F-4142-840A-F11D6E400EAC}" v="15" dt="2022-02-14T17:43:36.7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15620"/>
    <p:restoredTop sz="94660"/>
  </p:normalViewPr>
  <p:slideViewPr>
    <p:cSldViewPr snapToGrid="0">
      <p:cViewPr varScale="1">
        <p:scale>
          <a:sx n="111" d="100"/>
          <a:sy n="111" d="100"/>
        </p:scale>
        <p:origin x="960" y="102"/>
      </p:cViewPr>
      <p:guideLst/>
    </p:cSldViewPr>
  </p:slideViewPr>
  <p:notesTextViewPr>
    <p:cViewPr>
      <p:scale>
        <a:sx n="1" d="1"/>
        <a:sy n="1" d="1"/>
      </p:scale>
      <p:origin x="0" y="0"/>
    </p:cViewPr>
  </p:notesTextViewPr>
  <p:notesViewPr>
    <p:cSldViewPr snapToGrid="0">
      <p:cViewPr varScale="1">
        <p:scale>
          <a:sx n="85" d="100"/>
          <a:sy n="85" d="100"/>
        </p:scale>
        <p:origin x="384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1" Type="http://schemas.openxmlformats.org/officeDocument/2006/relationships/slide" Target="slides/slide6.xml"/><Relationship Id="rId6" Type="http://schemas.openxmlformats.org/officeDocument/2006/relationships/slide" Target="slides/slide1.xml"/><Relationship Id="rId5" Type="http://schemas.openxmlformats.org/officeDocument/2006/relationships/slideMaster" Target="slideMasters/slideMaster1.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96FD79E-A8BD-44B8-AB24-F42FBB4F860F}" type="datetimeFigureOut">
              <a:rPr lang="en-US" smtClean="0"/>
              <a:t>3/4/2022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DFA2653-4524-47A2-9CBB-D68163BAE71A}" type="slidenum">
              <a:rPr lang="en-US" smtClean="0"/>
              <a:t>‹#›</a:t>
            </a:fld>
            <a:endParaRPr lang="en-US"/>
          </a:p>
        </p:txBody>
      </p:sp>
    </p:spTree>
    <p:extLst>
      <p:ext uri="{BB962C8B-B14F-4D97-AF65-F5344CB8AC3E}">
        <p14:creationId xmlns:p14="http://schemas.microsoft.com/office/powerpoint/2010/main" val="3841700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FA2653-4524-47A2-9CBB-D68163BAE71A}" type="slidenum">
              <a:rPr lang="en-US" smtClean="0"/>
              <a:t>2</a:t>
            </a:fld>
            <a:endParaRPr lang="en-US"/>
          </a:p>
        </p:txBody>
      </p:sp>
    </p:spTree>
    <p:extLst>
      <p:ext uri="{BB962C8B-B14F-4D97-AF65-F5344CB8AC3E}">
        <p14:creationId xmlns:p14="http://schemas.microsoft.com/office/powerpoint/2010/main" val="134225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FA2653-4524-47A2-9CBB-D68163BAE71A}" type="slidenum">
              <a:rPr lang="en-US" smtClean="0"/>
              <a:t>3</a:t>
            </a:fld>
            <a:endParaRPr lang="en-US"/>
          </a:p>
        </p:txBody>
      </p:sp>
    </p:spTree>
    <p:extLst>
      <p:ext uri="{BB962C8B-B14F-4D97-AF65-F5344CB8AC3E}">
        <p14:creationId xmlns:p14="http://schemas.microsoft.com/office/powerpoint/2010/main" val="369988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FA2653-4524-47A2-9CBB-D68163BAE71A}" type="slidenum">
              <a:rPr lang="en-US" smtClean="0"/>
              <a:t>4</a:t>
            </a:fld>
            <a:endParaRPr lang="en-US"/>
          </a:p>
        </p:txBody>
      </p:sp>
    </p:spTree>
    <p:extLst>
      <p:ext uri="{BB962C8B-B14F-4D97-AF65-F5344CB8AC3E}">
        <p14:creationId xmlns:p14="http://schemas.microsoft.com/office/powerpoint/2010/main" val="2083585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Stl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50" name="think-cell Slide" r:id="rId4" imgW="498" imgH="499" progId="TCLayout.ActiveDocument.1">
                  <p:embed/>
                </p:oleObj>
              </mc:Choice>
              <mc:Fallback>
                <p:oleObj name="think-cell Slide" r:id="rId4" imgW="498" imgH="499"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ext Placeholder 6"/>
          <p:cNvSpPr>
            <a:spLocks noGrp="1"/>
          </p:cNvSpPr>
          <p:nvPr>
            <p:ph type="body" sz="quarter" idx="13" hasCustomPrompt="1"/>
          </p:nvPr>
        </p:nvSpPr>
        <p:spPr>
          <a:xfrm>
            <a:off x="354563" y="1108215"/>
            <a:ext cx="11500887" cy="492443"/>
          </a:xfrm>
          <a:prstGeom prst="rect">
            <a:avLst/>
          </a:prstGeom>
        </p:spPr>
        <p:txBody>
          <a:bodyPr vert="horz" wrap="square" lIns="0" tIns="0" rIns="0" bIns="0" rtlCol="0">
            <a:spAutoFit/>
          </a:bodyPr>
          <a:lstStyle>
            <a:lvl1pPr>
              <a:lnSpc>
                <a:spcPct val="100000"/>
              </a:lnSpc>
              <a:spcBef>
                <a:spcPts val="0"/>
              </a:spcBef>
              <a:spcAft>
                <a:spcPts val="0"/>
              </a:spcAft>
              <a:defRPr lang="en-US" sz="1600" b="1" dirty="0" smtClean="0">
                <a:solidFill>
                  <a:schemeClr val="accent1"/>
                </a:solidFill>
                <a:latin typeface="+mn-lt"/>
              </a:defRPr>
            </a:lvl1pPr>
            <a:lvl2pPr marL="182875">
              <a:defRPr lang="en-US" sz="1800" dirty="0" smtClean="0"/>
            </a:lvl2pPr>
            <a:lvl3pPr marL="365751">
              <a:defRPr lang="en-US" sz="1800" dirty="0" smtClean="0"/>
            </a:lvl3pPr>
            <a:lvl4pPr>
              <a:defRPr lang="en-US" sz="1800" dirty="0" smtClean="0"/>
            </a:lvl4pPr>
            <a:lvl5pPr>
              <a:defRPr lang="en-US" sz="1800" dirty="0"/>
            </a:lvl5pPr>
          </a:lstStyle>
          <a:p>
            <a:pPr lvl="0"/>
            <a:r>
              <a:rPr lang="en-US"/>
              <a:t>Click to edit Master text </a:t>
            </a:r>
          </a:p>
          <a:p>
            <a:pPr lvl="0"/>
            <a:r>
              <a:rPr lang="en-US"/>
              <a:t>styles</a:t>
            </a:r>
          </a:p>
        </p:txBody>
      </p:sp>
      <p:sp>
        <p:nvSpPr>
          <p:cNvPr id="2" name="Title 1">
            <a:extLst>
              <a:ext uri="{FF2B5EF4-FFF2-40B4-BE49-F238E27FC236}">
                <a16:creationId xmlns:a16="http://schemas.microsoft.com/office/drawing/2014/main" id="{0FB04411-6817-40BF-BC70-A95AB96A2C4E}"/>
              </a:ext>
            </a:extLst>
          </p:cNvPr>
          <p:cNvSpPr>
            <a:spLocks noGrp="1"/>
          </p:cNvSpPr>
          <p:nvPr>
            <p:ph type="title" hasCustomPrompt="1"/>
          </p:nvPr>
        </p:nvSpPr>
        <p:spPr/>
        <p:txBody>
          <a:bodyPr/>
          <a:lstStyle>
            <a:lvl1pPr marL="0" indent="0">
              <a:defRPr/>
            </a:lvl1pPr>
          </a:lstStyle>
          <a:p>
            <a:r>
              <a:rPr lang="en-US"/>
              <a:t>Click to edit Master title </a:t>
            </a:r>
            <a:br>
              <a:rPr lang="en-US"/>
            </a:br>
            <a:r>
              <a:rPr lang="en-US"/>
              <a:t>style</a:t>
            </a:r>
          </a:p>
        </p:txBody>
      </p:sp>
    </p:spTree>
    <p:extLst>
      <p:ext uri="{BB962C8B-B14F-4D97-AF65-F5344CB8AC3E}">
        <p14:creationId xmlns:p14="http://schemas.microsoft.com/office/powerpoint/2010/main" val="2590108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Main S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DBF3A75-D239-477B-9563-A496B2CF806D}"/>
              </a:ext>
            </a:extLst>
          </p:cNvPr>
          <p:cNvPicPr>
            <a:picLocks noChangeAspect="1"/>
          </p:cNvPicPr>
          <p:nvPr userDrawn="1"/>
        </p:nvPicPr>
        <p:blipFill rotWithShape="1">
          <a:blip r:embed="rId2"/>
          <a:srcRect l="-50" t="999" r="50" b="14626"/>
          <a:stretch/>
        </p:blipFill>
        <p:spPr>
          <a:xfrm>
            <a:off x="-1" y="0"/>
            <a:ext cx="12185907" cy="6858000"/>
          </a:xfrm>
          <a:prstGeom prst="rect">
            <a:avLst/>
          </a:prstGeom>
        </p:spPr>
      </p:pic>
      <p:sp>
        <p:nvSpPr>
          <p:cNvPr id="3" name="Rectangle 2">
            <a:extLst>
              <a:ext uri="{FF2B5EF4-FFF2-40B4-BE49-F238E27FC236}">
                <a16:creationId xmlns:a16="http://schemas.microsoft.com/office/drawing/2014/main" id="{157E5585-4870-401B-81A1-91C85D357AAA}"/>
              </a:ext>
            </a:extLst>
          </p:cNvPr>
          <p:cNvSpPr/>
          <p:nvPr userDrawn="1"/>
        </p:nvSpPr>
        <p:spPr>
          <a:xfrm>
            <a:off x="0" y="0"/>
            <a:ext cx="12215151" cy="6858000"/>
          </a:xfrm>
          <a:prstGeom prst="rect">
            <a:avLst/>
          </a:prstGeom>
          <a:solidFill>
            <a:srgbClr val="2D2B2B">
              <a:alpha val="5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4" name="Content Placeholder 6">
            <a:extLst>
              <a:ext uri="{FF2B5EF4-FFF2-40B4-BE49-F238E27FC236}">
                <a16:creationId xmlns:a16="http://schemas.microsoft.com/office/drawing/2014/main" id="{E9921B5C-044F-433B-BA36-B1864AA0229E}"/>
              </a:ext>
            </a:extLst>
          </p:cNvPr>
          <p:cNvSpPr>
            <a:spLocks noGrp="1"/>
          </p:cNvSpPr>
          <p:nvPr>
            <p:ph sz="quarter" idx="10" hasCustomPrompt="1"/>
          </p:nvPr>
        </p:nvSpPr>
        <p:spPr>
          <a:xfrm>
            <a:off x="6357936" y="4183230"/>
            <a:ext cx="5273675" cy="1320800"/>
          </a:xfrm>
          <a:prstGeom prst="rect">
            <a:avLst/>
          </a:prstGeom>
        </p:spPr>
        <p:txBody>
          <a:bodyPr/>
          <a:lstStyle>
            <a:lvl1pPr marL="0" algn="ctr" defTabSz="914400" rtl="0" eaLnBrk="1" latinLnBrk="0" hangingPunct="1">
              <a:defRPr lang="en-US" sz="4400" b="1" kern="1200" dirty="0" smtClean="0">
                <a:solidFill>
                  <a:schemeClr val="accent1"/>
                </a:solidFill>
                <a:latin typeface="Arial Black" panose="020B0A04020102020204" pitchFamily="34" charset="0"/>
                <a:ea typeface="+mn-ea"/>
                <a:cs typeface="+mn-cs"/>
              </a:defRPr>
            </a:lvl1pPr>
            <a:lvl2pPr marL="0" algn="ctr" defTabSz="914400" rtl="0" eaLnBrk="1" latinLnBrk="0" hangingPunct="1">
              <a:defRPr lang="en-US" sz="4400" b="1" kern="1200" dirty="0" smtClean="0">
                <a:solidFill>
                  <a:schemeClr val="accent1"/>
                </a:solidFill>
                <a:latin typeface="Arial Black" panose="020B0A04020102020204" pitchFamily="34" charset="0"/>
                <a:ea typeface="+mn-ea"/>
                <a:cs typeface="+mn-cs"/>
              </a:defRPr>
            </a:lvl2pPr>
            <a:lvl3pPr marL="0" algn="ctr" defTabSz="914400" rtl="0" eaLnBrk="1" latinLnBrk="0" hangingPunct="1">
              <a:defRPr lang="en-US" sz="4400" b="1" kern="1200" dirty="0" smtClean="0">
                <a:solidFill>
                  <a:schemeClr val="accent1"/>
                </a:solidFill>
                <a:latin typeface="Arial Black" panose="020B0A04020102020204" pitchFamily="34" charset="0"/>
                <a:ea typeface="+mn-ea"/>
                <a:cs typeface="+mn-cs"/>
              </a:defRPr>
            </a:lvl3pPr>
            <a:lvl4pPr marL="0" algn="ctr" defTabSz="914400" rtl="0" eaLnBrk="1" latinLnBrk="0" hangingPunct="1">
              <a:defRPr lang="en-US" sz="4400" b="1" kern="1200" dirty="0" smtClean="0">
                <a:solidFill>
                  <a:schemeClr val="accent1"/>
                </a:solidFill>
                <a:latin typeface="Arial Black" panose="020B0A04020102020204" pitchFamily="34" charset="0"/>
                <a:ea typeface="+mn-ea"/>
                <a:cs typeface="+mn-cs"/>
              </a:defRPr>
            </a:lvl4pPr>
            <a:lvl5pPr marL="0" algn="ctr" defTabSz="914400" rtl="0" eaLnBrk="1" latinLnBrk="0" hangingPunct="1">
              <a:defRPr lang="en-US" sz="4400" b="1" kern="1200" dirty="0">
                <a:solidFill>
                  <a:schemeClr val="accent1"/>
                </a:solidFill>
                <a:latin typeface="Arial Black" panose="020B0A04020102020204" pitchFamily="34" charset="0"/>
                <a:ea typeface="+mn-ea"/>
                <a:cs typeface="+mn-cs"/>
              </a:defRPr>
            </a:lvl5pPr>
          </a:lstStyle>
          <a:p>
            <a:pPr algn="ctr"/>
            <a:r>
              <a:rPr lang="en-US" sz="4400" b="1">
                <a:solidFill>
                  <a:schemeClr val="accent1"/>
                </a:solidFill>
                <a:latin typeface="Arial Black" panose="020B0A04020102020204" pitchFamily="34" charset="0"/>
              </a:rPr>
              <a:t>DIVIDER SLIDE</a:t>
            </a:r>
          </a:p>
        </p:txBody>
      </p:sp>
      <p:sp>
        <p:nvSpPr>
          <p:cNvPr id="5" name="Rectangle 4">
            <a:extLst>
              <a:ext uri="{FF2B5EF4-FFF2-40B4-BE49-F238E27FC236}">
                <a16:creationId xmlns:a16="http://schemas.microsoft.com/office/drawing/2014/main" id="{C239DF9D-3281-4379-BF0D-E936E636410A}"/>
              </a:ext>
            </a:extLst>
          </p:cNvPr>
          <p:cNvSpPr/>
          <p:nvPr userDrawn="1"/>
        </p:nvSpPr>
        <p:spPr>
          <a:xfrm>
            <a:off x="1981200" y="6507215"/>
            <a:ext cx="8229600" cy="27432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800" i="1">
              <a:solidFill>
                <a:prstClr val="white"/>
              </a:solidFill>
            </a:endParaRPr>
          </a:p>
          <a:p>
            <a:pPr algn="ctr"/>
            <a:r>
              <a:rPr lang="en-US" sz="800" i="1">
                <a:solidFill>
                  <a:prstClr val="white"/>
                </a:solidFill>
              </a:rPr>
              <a:t>Some of the changes included in this discussion are contemplated as precautionary measures intended to reduce future wildfire risk.</a:t>
            </a:r>
            <a:endParaRPr lang="en-US" sz="800">
              <a:solidFill>
                <a:prstClr val="white"/>
              </a:solidFill>
            </a:endParaRPr>
          </a:p>
        </p:txBody>
      </p:sp>
    </p:spTree>
    <p:extLst>
      <p:ext uri="{BB962C8B-B14F-4D97-AF65-F5344CB8AC3E}">
        <p14:creationId xmlns:p14="http://schemas.microsoft.com/office/powerpoint/2010/main" val="169529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13" Type="http://schemas.openxmlformats.org/officeDocument/2006/relationships/image" Target="../media/image6.png"/><Relationship Id="rId3" Type="http://schemas.openxmlformats.org/officeDocument/2006/relationships/theme" Target="../theme/theme1.xml"/><Relationship Id="rId7" Type="http://schemas.openxmlformats.org/officeDocument/2006/relationships/oleObject" Target="../embeddings/oleObject1.bin"/><Relationship Id="rId12" Type="http://schemas.openxmlformats.org/officeDocument/2006/relationships/image" Target="../media/image5.png"/><Relationship Id="rId17" Type="http://schemas.openxmlformats.org/officeDocument/2006/relationships/image" Target="../media/image10.png"/><Relationship Id="rId2" Type="http://schemas.openxmlformats.org/officeDocument/2006/relationships/slideLayout" Target="../slideLayouts/slideLayout2.xml"/><Relationship Id="rId16"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tags" Target="../tags/tag3.xml"/><Relationship Id="rId11" Type="http://schemas.openxmlformats.org/officeDocument/2006/relationships/image" Target="../media/image4.png"/><Relationship Id="rId5" Type="http://schemas.openxmlformats.org/officeDocument/2006/relationships/tags" Target="../tags/tag2.xml"/><Relationship Id="rId15" Type="http://schemas.openxmlformats.org/officeDocument/2006/relationships/image" Target="../media/image8.png"/><Relationship Id="rId10" Type="http://schemas.openxmlformats.org/officeDocument/2006/relationships/image" Target="../media/image3.png"/><Relationship Id="rId4" Type="http://schemas.openxmlformats.org/officeDocument/2006/relationships/vmlDrawing" Target="../drawings/vmlDrawing1.vml"/><Relationship Id="rId9" Type="http://schemas.openxmlformats.org/officeDocument/2006/relationships/image" Target="../media/image2.png"/><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92000"/>
          </a:schemeClr>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5"/>
            </p:custDataLst>
            <p:extLst>
              <p:ext uri="{D42A27DB-BD31-4B8C-83A1-F6EECF244321}">
                <p14:modId xmlns:p14="http://schemas.microsoft.com/office/powerpoint/2010/main" val="52416253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6" name="think-cell Slide" r:id="rId7" imgW="498" imgH="499" progId="TCLayout.ActiveDocument.1">
                  <p:embed/>
                </p:oleObj>
              </mc:Choice>
              <mc:Fallback>
                <p:oleObj name="think-cell Slide" r:id="rId7" imgW="498" imgH="499" progId="TCLayout.ActiveDocument.1">
                  <p:embed/>
                  <p:pic>
                    <p:nvPicPr>
                      <p:cNvPr id="3" name="Object 2" hidden="1"/>
                      <p:cNvPicPr/>
                      <p:nvPr/>
                    </p:nvPicPr>
                    <p:blipFill>
                      <a:blip r:embed="rId8"/>
                      <a:stretch>
                        <a:fillRect/>
                      </a:stretch>
                    </p:blipFill>
                    <p:spPr>
                      <a:xfrm>
                        <a:off x="1588" y="1588"/>
                        <a:ext cx="1587" cy="1587"/>
                      </a:xfrm>
                      <a:prstGeom prst="rect">
                        <a:avLst/>
                      </a:prstGeom>
                    </p:spPr>
                  </p:pic>
                </p:oleObj>
              </mc:Fallback>
            </mc:AlternateContent>
          </a:graphicData>
        </a:graphic>
      </p:graphicFrame>
      <p:sp>
        <p:nvSpPr>
          <p:cNvPr id="8" name="Rectangle 7" hidden="1"/>
          <p:cNvSpPr/>
          <p:nvPr userDrawn="1">
            <p:custDataLst>
              <p:tags r:id="rId6"/>
            </p:custDataLst>
          </p:nvPr>
        </p:nvSpPr>
        <p:spPr>
          <a:xfrm>
            <a:off x="0" y="0"/>
            <a:ext cx="158750" cy="1587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marL="0" lvl="0" indent="0" algn="ctr" eaLnBrk="1"/>
            <a:endParaRPr lang="en-US" sz="3200" b="0" i="0" baseline="0">
              <a:latin typeface="Arial Black" panose="020B0A04020102020204" pitchFamily="34" charset="0"/>
              <a:sym typeface="Arial Black" panose="020B0A04020102020204" pitchFamily="34" charset="0"/>
            </a:endParaRPr>
          </a:p>
        </p:txBody>
      </p:sp>
      <p:pic>
        <p:nvPicPr>
          <p:cNvPr id="10" name="Accenture_Strategy" hidden="1"/>
          <p:cNvPicPr>
            <a:picLocks noChangeAspect="1"/>
          </p:cNvPicPr>
          <p:nvPr userDrawn="1"/>
        </p:nvPicPr>
        <p:blipFill>
          <a:blip r:embed="rId9" cstate="hqprint">
            <a:extLst>
              <a:ext uri="{28A0092B-C50C-407E-A947-70E740481C1C}">
                <a14:useLocalDpi xmlns:a14="http://schemas.microsoft.com/office/drawing/2010/main"/>
              </a:ext>
            </a:extLst>
          </a:blip>
          <a:stretch>
            <a:fillRect/>
          </a:stretch>
        </p:blipFill>
        <p:spPr>
          <a:xfrm>
            <a:off x="345018" y="6243522"/>
            <a:ext cx="1728810" cy="328803"/>
          </a:xfrm>
          <a:prstGeom prst="rect">
            <a:avLst/>
          </a:prstGeom>
        </p:spPr>
      </p:pic>
      <p:pic>
        <p:nvPicPr>
          <p:cNvPr id="17" name="Accenture_Operations" hidden="1"/>
          <p:cNvPicPr>
            <a:picLocks noChangeAspect="1"/>
          </p:cNvPicPr>
          <p:nvPr userDrawn="1"/>
        </p:nvPicPr>
        <p:blipFill>
          <a:blip r:embed="rId10" cstate="hqprint">
            <a:extLst>
              <a:ext uri="{28A0092B-C50C-407E-A947-70E740481C1C}">
                <a14:useLocalDpi xmlns:a14="http://schemas.microsoft.com/office/drawing/2010/main"/>
              </a:ext>
            </a:extLst>
          </a:blip>
          <a:stretch>
            <a:fillRect/>
          </a:stretch>
        </p:blipFill>
        <p:spPr>
          <a:xfrm>
            <a:off x="345018" y="6249458"/>
            <a:ext cx="1972800" cy="326942"/>
          </a:xfrm>
          <a:prstGeom prst="rect">
            <a:avLst/>
          </a:prstGeom>
        </p:spPr>
      </p:pic>
      <p:pic>
        <p:nvPicPr>
          <p:cNvPr id="18" name="Accenture_Mobility" hidden="1"/>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a:off x="334963" y="6341042"/>
            <a:ext cx="2044800" cy="362152"/>
          </a:xfrm>
          <a:prstGeom prst="rect">
            <a:avLst/>
          </a:prstGeom>
        </p:spPr>
      </p:pic>
      <p:pic>
        <p:nvPicPr>
          <p:cNvPr id="19" name="Accenture_Interactive" hidden="1"/>
          <p:cNvPicPr>
            <a:picLocks noChangeAspect="1"/>
          </p:cNvPicPr>
          <p:nvPr userDrawn="1"/>
        </p:nvPicPr>
        <p:blipFill>
          <a:blip r:embed="rId12" cstate="hqprint">
            <a:extLst>
              <a:ext uri="{28A0092B-C50C-407E-A947-70E740481C1C}">
                <a14:useLocalDpi xmlns:a14="http://schemas.microsoft.com/office/drawing/2010/main"/>
              </a:ext>
            </a:extLst>
          </a:blip>
          <a:stretch>
            <a:fillRect/>
          </a:stretch>
        </p:blipFill>
        <p:spPr>
          <a:xfrm>
            <a:off x="338798" y="6341000"/>
            <a:ext cx="2041200" cy="360863"/>
          </a:xfrm>
          <a:prstGeom prst="rect">
            <a:avLst/>
          </a:prstGeom>
        </p:spPr>
      </p:pic>
      <p:pic>
        <p:nvPicPr>
          <p:cNvPr id="20" name="Accenture_Analytics" hidden="1"/>
          <p:cNvPicPr>
            <a:picLocks noChangeAspect="1"/>
          </p:cNvPicPr>
          <p:nvPr userDrawn="1"/>
        </p:nvPicPr>
        <p:blipFill>
          <a:blip r:embed="rId13" cstate="hqprint">
            <a:extLst>
              <a:ext uri="{28A0092B-C50C-407E-A947-70E740481C1C}">
                <a14:useLocalDpi xmlns:a14="http://schemas.microsoft.com/office/drawing/2010/main"/>
              </a:ext>
            </a:extLst>
          </a:blip>
          <a:stretch>
            <a:fillRect/>
          </a:stretch>
        </p:blipFill>
        <p:spPr>
          <a:xfrm>
            <a:off x="338798" y="6338829"/>
            <a:ext cx="2023200" cy="362168"/>
          </a:xfrm>
          <a:prstGeom prst="rect">
            <a:avLst/>
          </a:prstGeom>
        </p:spPr>
      </p:pic>
      <p:pic>
        <p:nvPicPr>
          <p:cNvPr id="7" name="Accenture_Digital" hidden="1"/>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336280" y="6246019"/>
            <a:ext cx="1545637" cy="331832"/>
          </a:xfrm>
          <a:prstGeom prst="rect">
            <a:avLst/>
          </a:prstGeom>
        </p:spPr>
      </p:pic>
      <p:pic>
        <p:nvPicPr>
          <p:cNvPr id="4" name="Accenture_Consulting" hidden="1"/>
          <p:cNvPicPr>
            <a:picLocks noChangeAspect="1"/>
          </p:cNvPicPr>
          <p:nvPr userDrawn="1"/>
        </p:nvPicPr>
        <p:blipFill>
          <a:blip r:embed="rId15" cstate="hqprint">
            <a:extLst>
              <a:ext uri="{28A0092B-C50C-407E-A947-70E740481C1C}">
                <a14:useLocalDpi xmlns:a14="http://schemas.microsoft.com/office/drawing/2010/main"/>
              </a:ext>
            </a:extLst>
          </a:blip>
          <a:stretch>
            <a:fillRect/>
          </a:stretch>
        </p:blipFill>
        <p:spPr>
          <a:xfrm>
            <a:off x="338799" y="6244783"/>
            <a:ext cx="1942440" cy="330692"/>
          </a:xfrm>
          <a:prstGeom prst="rect">
            <a:avLst/>
          </a:prstGeom>
        </p:spPr>
      </p:pic>
      <p:grpSp>
        <p:nvGrpSpPr>
          <p:cNvPr id="14" name="Accenture_Master" hidden="1"/>
          <p:cNvGrpSpPr/>
          <p:nvPr userDrawn="1"/>
        </p:nvGrpSpPr>
        <p:grpSpPr>
          <a:xfrm>
            <a:off x="345019" y="6249814"/>
            <a:ext cx="957526" cy="276934"/>
            <a:chOff x="476250" y="397668"/>
            <a:chExt cx="2195577" cy="635000"/>
          </a:xfrm>
        </p:grpSpPr>
        <p:sp>
          <p:nvSpPr>
            <p:cNvPr id="15" name="Freeform 14"/>
            <p:cNvSpPr>
              <a:spLocks/>
            </p:cNvSpPr>
            <p:nvPr/>
          </p:nvSpPr>
          <p:spPr bwMode="auto">
            <a:xfrm>
              <a:off x="1758865" y="397668"/>
              <a:ext cx="206059" cy="214470"/>
            </a:xfrm>
            <a:custGeom>
              <a:avLst/>
              <a:gdLst>
                <a:gd name="T0" fmla="*/ 0 w 72"/>
                <a:gd name="T1" fmla="*/ 0 h 74"/>
                <a:gd name="T2" fmla="*/ 0 w 72"/>
                <a:gd name="T3" fmla="*/ 2 h 74"/>
                <a:gd name="T4" fmla="*/ 0 w 72"/>
                <a:gd name="T5" fmla="*/ 16 h 74"/>
                <a:gd name="T6" fmla="*/ 53 w 72"/>
                <a:gd name="T7" fmla="*/ 37 h 74"/>
                <a:gd name="T8" fmla="*/ 0 w 72"/>
                <a:gd name="T9" fmla="*/ 57 h 74"/>
                <a:gd name="T10" fmla="*/ 0 w 72"/>
                <a:gd name="T11" fmla="*/ 74 h 74"/>
                <a:gd name="T12" fmla="*/ 72 w 72"/>
                <a:gd name="T13" fmla="*/ 44 h 74"/>
                <a:gd name="T14" fmla="*/ 72 w 72"/>
                <a:gd name="T15" fmla="*/ 29 h 74"/>
                <a:gd name="T16" fmla="*/ 0 w 72"/>
                <a:gd name="T1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74">
                  <a:moveTo>
                    <a:pt x="0" y="0"/>
                  </a:moveTo>
                  <a:cubicBezTo>
                    <a:pt x="0" y="2"/>
                    <a:pt x="0" y="2"/>
                    <a:pt x="0" y="2"/>
                  </a:cubicBezTo>
                  <a:cubicBezTo>
                    <a:pt x="0" y="16"/>
                    <a:pt x="0" y="16"/>
                    <a:pt x="0" y="16"/>
                  </a:cubicBezTo>
                  <a:cubicBezTo>
                    <a:pt x="0" y="16"/>
                    <a:pt x="46" y="34"/>
                    <a:pt x="53" y="37"/>
                  </a:cubicBezTo>
                  <a:cubicBezTo>
                    <a:pt x="46" y="40"/>
                    <a:pt x="0" y="57"/>
                    <a:pt x="0" y="57"/>
                  </a:cubicBezTo>
                  <a:cubicBezTo>
                    <a:pt x="0" y="74"/>
                    <a:pt x="0" y="74"/>
                    <a:pt x="0" y="74"/>
                  </a:cubicBezTo>
                  <a:cubicBezTo>
                    <a:pt x="72" y="44"/>
                    <a:pt x="72" y="44"/>
                    <a:pt x="72" y="44"/>
                  </a:cubicBezTo>
                  <a:cubicBezTo>
                    <a:pt x="72" y="29"/>
                    <a:pt x="72" y="29"/>
                    <a:pt x="72" y="29"/>
                  </a:cubicBez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solidFill>
                  <a:prstClr val="black"/>
                </a:solidFill>
              </a:endParaRPr>
            </a:p>
          </p:txBody>
        </p:sp>
        <p:pic>
          <p:nvPicPr>
            <p:cNvPr id="16" name="Accenture Black"/>
            <p:cNvPicPr>
              <a:picLocks noChangeAspect="1"/>
            </p:cNvPicPr>
            <p:nvPr userDrawn="1"/>
          </p:nvPicPr>
          <p:blipFill>
            <a:blip r:embed="rId16" cstate="hqprint">
              <a:extLst>
                <a:ext uri="{28A0092B-C50C-407E-A947-70E740481C1C}">
                  <a14:useLocalDpi xmlns:a14="http://schemas.microsoft.com/office/drawing/2010/main"/>
                </a:ext>
              </a:extLst>
            </a:blip>
            <a:stretch>
              <a:fillRect/>
            </a:stretch>
          </p:blipFill>
          <p:spPr>
            <a:xfrm>
              <a:off x="476250" y="641561"/>
              <a:ext cx="2195577" cy="391107"/>
            </a:xfrm>
            <a:prstGeom prst="rect">
              <a:avLst/>
            </a:prstGeom>
          </p:spPr>
        </p:pic>
      </p:grpSp>
      <p:sp>
        <p:nvSpPr>
          <p:cNvPr id="2" name="Title Placeholder 1"/>
          <p:cNvSpPr>
            <a:spLocks noGrp="1"/>
          </p:cNvSpPr>
          <p:nvPr>
            <p:ph type="title"/>
          </p:nvPr>
        </p:nvSpPr>
        <p:spPr>
          <a:xfrm>
            <a:off x="346328" y="332076"/>
            <a:ext cx="11472545" cy="776139"/>
          </a:xfrm>
          <a:prstGeom prst="rect">
            <a:avLst/>
          </a:prstGeom>
        </p:spPr>
        <p:txBody>
          <a:bodyPr vert="horz" lIns="0" tIns="0" rIns="0" bIns="0" rtlCol="0" anchor="b" anchorCtr="0">
            <a:noAutofit/>
          </a:bodyPr>
          <a:lstStyle/>
          <a:p>
            <a:r>
              <a:rPr lang="en-US"/>
              <a:t>CONTENT TITLE</a:t>
            </a:r>
          </a:p>
        </p:txBody>
      </p:sp>
      <p:sp>
        <p:nvSpPr>
          <p:cNvPr id="23" name="TextBox 22">
            <a:extLst>
              <a:ext uri="{FF2B5EF4-FFF2-40B4-BE49-F238E27FC236}">
                <a16:creationId xmlns:a16="http://schemas.microsoft.com/office/drawing/2014/main" id="{46BBC364-A7F1-4813-96BB-A052A1783AD8}"/>
              </a:ext>
            </a:extLst>
          </p:cNvPr>
          <p:cNvSpPr txBox="1"/>
          <p:nvPr userDrawn="1"/>
        </p:nvSpPr>
        <p:spPr>
          <a:xfrm>
            <a:off x="8587316" y="6488853"/>
            <a:ext cx="3268133" cy="285009"/>
          </a:xfrm>
          <a:prstGeom prst="rect">
            <a:avLst/>
          </a:prstGeom>
          <a:noFill/>
        </p:spPr>
        <p:txBody>
          <a:bodyPr wrap="square" lIns="0" tIns="0" rIns="0" bIns="0" rtlCol="0" anchor="b" anchorCtr="0">
            <a:noAutofit/>
          </a:bodyPr>
          <a:lstStyle/>
          <a:p>
            <a:pPr algn="r" defTabSz="1219170" fontAlgn="base">
              <a:spcBef>
                <a:spcPct val="0"/>
              </a:spcBef>
              <a:spcAft>
                <a:spcPct val="0"/>
              </a:spcAft>
              <a:defRPr/>
            </a:pPr>
            <a:fld id="{C55CEDFA-A6BA-4442-9084-8B31DC7F089C}" type="slidenum">
              <a:rPr lang="en-US" sz="900">
                <a:solidFill>
                  <a:prstClr val="white">
                    <a:lumMod val="75000"/>
                  </a:prstClr>
                </a:solidFill>
                <a:cs typeface="Arial" pitchFamily="34" charset="0"/>
              </a:rPr>
              <a:pPr algn="r" defTabSz="1219170" fontAlgn="base">
                <a:spcBef>
                  <a:spcPct val="0"/>
                </a:spcBef>
                <a:spcAft>
                  <a:spcPct val="0"/>
                </a:spcAft>
                <a:defRPr/>
              </a:pPr>
              <a:t>‹#›</a:t>
            </a:fld>
            <a:endParaRPr lang="en-US" sz="900">
              <a:solidFill>
                <a:prstClr val="white">
                  <a:lumMod val="75000"/>
                </a:prstClr>
              </a:solidFill>
              <a:cs typeface="Arial" pitchFamily="34" charset="0"/>
            </a:endParaRPr>
          </a:p>
        </p:txBody>
      </p:sp>
      <p:pic>
        <p:nvPicPr>
          <p:cNvPr id="1026" name="Picture 2" descr="https://upload.wikimedia.org/wikipedia/commons/thumb/2/21/Pacific_Gas_and_Electric_Company_%28logo%29.svg/1024px-Pacific_Gas_and_Electric_Company_%28logo%29.svg.png">
            <a:extLst>
              <a:ext uri="{FF2B5EF4-FFF2-40B4-BE49-F238E27FC236}">
                <a16:creationId xmlns:a16="http://schemas.microsoft.com/office/drawing/2014/main" id="{21635FE1-F938-410C-BB53-67128B593F42}"/>
              </a:ext>
            </a:extLst>
          </p:cNvPr>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1330214" y="198766"/>
            <a:ext cx="692660" cy="692660"/>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C239DF9D-3281-4379-BF0D-E936E636410A}"/>
              </a:ext>
            </a:extLst>
          </p:cNvPr>
          <p:cNvSpPr/>
          <p:nvPr userDrawn="1"/>
        </p:nvSpPr>
        <p:spPr>
          <a:xfrm>
            <a:off x="1981200" y="6507215"/>
            <a:ext cx="8229600" cy="27432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800" i="1">
              <a:solidFill>
                <a:schemeClr val="bg1">
                  <a:lumMod val="85000"/>
                </a:schemeClr>
              </a:solidFill>
            </a:endParaRPr>
          </a:p>
          <a:p>
            <a:pPr algn="ctr"/>
            <a:r>
              <a:rPr lang="en-US" sz="800" i="1">
                <a:solidFill>
                  <a:schemeClr val="bg1">
                    <a:lumMod val="85000"/>
                  </a:schemeClr>
                </a:solidFill>
              </a:rPr>
              <a:t>Some of the changes included in this discussion are contemplated as precautionary measures intended to reduce future wildfire risk.</a:t>
            </a:r>
            <a:endParaRPr lang="en-US" sz="800">
              <a:solidFill>
                <a:schemeClr val="bg1">
                  <a:lumMod val="85000"/>
                </a:schemeClr>
              </a:solidFill>
            </a:endParaRPr>
          </a:p>
        </p:txBody>
      </p:sp>
      <p:sp>
        <p:nvSpPr>
          <p:cNvPr id="6" name="Workspace [Presentation]" hidden="1"/>
          <p:cNvSpPr/>
          <p:nvPr userDrawn="1"/>
        </p:nvSpPr>
        <p:spPr>
          <a:xfrm>
            <a:off x="0" y="0"/>
            <a:ext cx="12192000" cy="6858000"/>
          </a:xfrm>
          <a:prstGeom prst="rect">
            <a:avLst/>
          </a:prstGeom>
          <a:noFill/>
          <a:ln w="12700">
            <a:solidFill>
              <a:srgbClr val="D24726"/>
            </a:solidFill>
            <a:prstDash val="lgDash"/>
          </a:ln>
          <a:effectLst/>
          <a:extLst>
            <a:ext uri="{909E8E84-426E-40DD-AFC4-6F175D3DCCD1}">
              <a14:hiddenFill xmlns:a14="http://schemas.microsoft.com/office/drawing/2010/main">
                <a:solidFill>
                  <a:schemeClr val="accent5"/>
                </a:solidFill>
              </a14:hiddenFill>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c" descr="Internal">
            <a:extLst>
              <a:ext uri="{FF2B5EF4-FFF2-40B4-BE49-F238E27FC236}">
                <a16:creationId xmlns:a16="http://schemas.microsoft.com/office/drawing/2014/main" id="{BA5BB1D3-43BD-4E75-A593-60C4C5595846}"/>
              </a:ext>
            </a:extLst>
          </p:cNvPr>
          <p:cNvSpPr txBox="1"/>
          <p:nvPr userDrawn="1"/>
        </p:nvSpPr>
        <p:spPr>
          <a:xfrm>
            <a:off x="0" y="6537960"/>
            <a:ext cx="12192000" cy="0"/>
          </a:xfrm>
          <a:prstGeom prst="rect">
            <a:avLst/>
          </a:prstGeom>
        </p:spPr>
        <p:txBody>
          <a:bodyPr vert="horz" lIns="0" tIns="0" rIns="0" bIns="0" rtlCol="0">
            <a:noAutofit/>
          </a:bodyPr>
          <a:lstStyle/>
          <a:p>
            <a:pPr algn="ctr"/>
            <a:endParaRPr lang="en-US" sz="850" b="1"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1864621466"/>
      </p:ext>
    </p:extLst>
  </p:cSld>
  <p:clrMap bg1="lt1" tx1="dk1" bg2="lt2" tx2="dk2" accent1="accent1" accent2="accent2" accent3="accent3" accent4="accent4" accent5="accent5" accent6="accent6" hlink="hlink" folHlink="folHlink"/>
  <p:sldLayoutIdLst>
    <p:sldLayoutId id="2147483661" r:id="rId1"/>
    <p:sldLayoutId id="2147483662" r:id="rId2"/>
  </p:sldLayoutIdLst>
  <p:hf sldNum="0" hdr="0" dt="0"/>
  <p:txStyles>
    <p:titleStyle>
      <a:lvl1pPr algn="l" defTabSz="1734634" rtl="0" eaLnBrk="1" latinLnBrk="0" hangingPunct="1">
        <a:lnSpc>
          <a:spcPct val="80000"/>
        </a:lnSpc>
        <a:spcBef>
          <a:spcPct val="0"/>
        </a:spcBef>
        <a:buNone/>
        <a:defRPr sz="3200" b="0" i="0" kern="1200" cap="all" spc="-133" baseline="0">
          <a:solidFill>
            <a:schemeClr val="accent3"/>
          </a:solidFill>
          <a:latin typeface="Arial Black" charset="0"/>
          <a:ea typeface="Arial Black" charset="0"/>
          <a:cs typeface="Arial Black" charset="0"/>
        </a:defRPr>
      </a:lvl1pPr>
    </p:titleStyle>
    <p:bodyStyle>
      <a:lvl1pPr marL="0" indent="0" algn="l" defTabSz="1734634" rtl="0" eaLnBrk="1" latinLnBrk="0" hangingPunct="1">
        <a:lnSpc>
          <a:spcPct val="90000"/>
        </a:lnSpc>
        <a:spcBef>
          <a:spcPts val="800"/>
        </a:spcBef>
        <a:buFont typeface="Arial" charset="0"/>
        <a:buNone/>
        <a:defRPr sz="1800" b="1" i="0" kern="1200" cap="none" baseline="0">
          <a:solidFill>
            <a:schemeClr val="bg1"/>
          </a:solidFill>
          <a:latin typeface="+mn-lt"/>
          <a:ea typeface="Arial Black" charset="0"/>
          <a:cs typeface="Arial Black" charset="0"/>
        </a:defRPr>
      </a:lvl1pPr>
      <a:lvl2pPr marL="182875" indent="-182875" algn="l" defTabSz="1734634" rtl="0" eaLnBrk="1" latinLnBrk="0" hangingPunct="1">
        <a:lnSpc>
          <a:spcPct val="90000"/>
        </a:lnSpc>
        <a:spcBef>
          <a:spcPts val="800"/>
        </a:spcBef>
        <a:buFont typeface="Arial" charset="0"/>
        <a:buChar char="•"/>
        <a:defRPr sz="1800" b="1" i="0" kern="1200" cap="none" baseline="0">
          <a:solidFill>
            <a:schemeClr val="tx1"/>
          </a:solidFill>
          <a:latin typeface="+mn-lt"/>
          <a:ea typeface="Arial Black" charset="0"/>
          <a:cs typeface="Arial Black" charset="0"/>
        </a:defRPr>
      </a:lvl2pPr>
      <a:lvl3pPr marL="365751" indent="-182875" algn="l" defTabSz="1734634" rtl="0" eaLnBrk="1" latinLnBrk="0" hangingPunct="1">
        <a:lnSpc>
          <a:spcPct val="90000"/>
        </a:lnSpc>
        <a:spcBef>
          <a:spcPts val="800"/>
        </a:spcBef>
        <a:buFont typeface="Arial" charset="0"/>
        <a:buChar char="•"/>
        <a:defRPr sz="1800" b="1" i="0" kern="1200" cap="none" baseline="0">
          <a:solidFill>
            <a:schemeClr val="tx1"/>
          </a:solidFill>
          <a:latin typeface="+mn-lt"/>
          <a:ea typeface="Arial Black" charset="0"/>
          <a:cs typeface="Arial Black" charset="0"/>
        </a:defRPr>
      </a:lvl3pPr>
      <a:lvl4pPr marL="0" indent="0" algn="l" defTabSz="1734634" rtl="0" eaLnBrk="1" latinLnBrk="0" hangingPunct="1">
        <a:lnSpc>
          <a:spcPct val="90000"/>
        </a:lnSpc>
        <a:spcBef>
          <a:spcPts val="800"/>
        </a:spcBef>
        <a:buFont typeface="Arial" charset="0"/>
        <a:buNone/>
        <a:defRPr sz="1800" b="0" i="0" kern="1200" cap="none" baseline="0">
          <a:solidFill>
            <a:schemeClr val="tx2"/>
          </a:solidFill>
          <a:latin typeface="+mn-lt"/>
          <a:ea typeface="Arial Black" charset="0"/>
          <a:cs typeface="Arial Black" charset="0"/>
        </a:defRPr>
      </a:lvl4pPr>
      <a:lvl5pPr marL="182875" indent="-182875" algn="l" defTabSz="1734634" rtl="0" eaLnBrk="1" latinLnBrk="0" hangingPunct="1">
        <a:lnSpc>
          <a:spcPct val="90000"/>
        </a:lnSpc>
        <a:spcBef>
          <a:spcPts val="800"/>
        </a:spcBef>
        <a:buFont typeface="Arial" charset="0"/>
        <a:buChar char="•"/>
        <a:defRPr sz="1800" b="0" i="0" kern="1200" cap="none" baseline="0">
          <a:solidFill>
            <a:schemeClr val="tx2"/>
          </a:solidFill>
          <a:latin typeface="+mn-lt"/>
          <a:ea typeface="Arial Black" charset="0"/>
          <a:cs typeface="Arial Black" charset="0"/>
        </a:defRPr>
      </a:lvl5pPr>
      <a:lvl6pPr marL="365751" indent="-182875" algn="l" defTabSz="1734634" rtl="0" eaLnBrk="1" latinLnBrk="0" hangingPunct="1">
        <a:lnSpc>
          <a:spcPct val="90000"/>
        </a:lnSpc>
        <a:spcBef>
          <a:spcPts val="800"/>
        </a:spcBef>
        <a:buFont typeface="Arial" charset="0"/>
        <a:buChar char="•"/>
        <a:defRPr sz="2133" b="1" i="0" kern="1200" cap="none" baseline="0">
          <a:solidFill>
            <a:schemeClr val="tx2"/>
          </a:solidFill>
          <a:latin typeface="Arial Bold" charset="0"/>
          <a:ea typeface="Arial Bold" charset="0"/>
          <a:cs typeface="Arial Bold" charset="0"/>
        </a:defRPr>
      </a:lvl6pPr>
      <a:lvl7pPr marL="0" indent="0" algn="l" defTabSz="1734634" rtl="0" eaLnBrk="1" latinLnBrk="0" hangingPunct="1">
        <a:lnSpc>
          <a:spcPct val="90000"/>
        </a:lnSpc>
        <a:spcBef>
          <a:spcPts val="800"/>
        </a:spcBef>
        <a:buFont typeface="Arial" charset="0"/>
        <a:buNone/>
        <a:defRPr sz="1867" b="1" i="0" kern="1200" cap="none" baseline="0">
          <a:solidFill>
            <a:schemeClr val="tx1"/>
          </a:solidFill>
          <a:latin typeface="Arial Bold" charset="0"/>
          <a:ea typeface="Arial Bold" charset="0"/>
          <a:cs typeface="Arial Bold" charset="0"/>
        </a:defRPr>
      </a:lvl7pPr>
      <a:lvl8pPr marL="182875"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old" charset="0"/>
          <a:cs typeface="Arial Bold" charset="0"/>
        </a:defRPr>
      </a:lvl8pPr>
      <a:lvl9pPr marL="365751"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lack" charset="0"/>
          <a:cs typeface="Arial Black" charset="0"/>
        </a:defRPr>
      </a:lvl9pPr>
    </p:bodyStyle>
    <p:otherStyle>
      <a:defPPr>
        <a:defRPr lang="en-US"/>
      </a:defPPr>
      <a:lvl1pPr marL="0" algn="l" defTabSz="1734634" rtl="0" eaLnBrk="1" latinLnBrk="0" hangingPunct="1">
        <a:defRPr sz="3467" kern="1200">
          <a:solidFill>
            <a:schemeClr val="tx1"/>
          </a:solidFill>
          <a:latin typeface="+mn-lt"/>
          <a:ea typeface="+mn-ea"/>
          <a:cs typeface="+mn-cs"/>
        </a:defRPr>
      </a:lvl1pPr>
      <a:lvl2pPr marL="867317" algn="l" defTabSz="1734634" rtl="0" eaLnBrk="1" latinLnBrk="0" hangingPunct="1">
        <a:defRPr sz="3467" kern="1200">
          <a:solidFill>
            <a:schemeClr val="tx1"/>
          </a:solidFill>
          <a:latin typeface="+mn-lt"/>
          <a:ea typeface="+mn-ea"/>
          <a:cs typeface="+mn-cs"/>
        </a:defRPr>
      </a:lvl2pPr>
      <a:lvl3pPr marL="1734634" algn="l" defTabSz="1734634" rtl="0" eaLnBrk="1" latinLnBrk="0" hangingPunct="1">
        <a:defRPr sz="3467" kern="1200">
          <a:solidFill>
            <a:schemeClr val="tx1"/>
          </a:solidFill>
          <a:latin typeface="+mn-lt"/>
          <a:ea typeface="+mn-ea"/>
          <a:cs typeface="+mn-cs"/>
        </a:defRPr>
      </a:lvl3pPr>
      <a:lvl4pPr marL="2601951" algn="l" defTabSz="1734634" rtl="0" eaLnBrk="1" latinLnBrk="0" hangingPunct="1">
        <a:defRPr sz="3467" kern="1200">
          <a:solidFill>
            <a:schemeClr val="tx1"/>
          </a:solidFill>
          <a:latin typeface="+mn-lt"/>
          <a:ea typeface="+mn-ea"/>
          <a:cs typeface="+mn-cs"/>
        </a:defRPr>
      </a:lvl4pPr>
      <a:lvl5pPr marL="3469269" algn="l" defTabSz="1734634" rtl="0" eaLnBrk="1" latinLnBrk="0" hangingPunct="1">
        <a:defRPr sz="3467" kern="1200">
          <a:solidFill>
            <a:schemeClr val="tx1"/>
          </a:solidFill>
          <a:latin typeface="+mn-lt"/>
          <a:ea typeface="+mn-ea"/>
          <a:cs typeface="+mn-cs"/>
        </a:defRPr>
      </a:lvl5pPr>
      <a:lvl6pPr marL="4336586" algn="l" defTabSz="1734634" rtl="0" eaLnBrk="1" latinLnBrk="0" hangingPunct="1">
        <a:defRPr sz="3467" kern="1200">
          <a:solidFill>
            <a:schemeClr val="tx1"/>
          </a:solidFill>
          <a:latin typeface="+mn-lt"/>
          <a:ea typeface="+mn-ea"/>
          <a:cs typeface="+mn-cs"/>
        </a:defRPr>
      </a:lvl6pPr>
      <a:lvl7pPr marL="5203903" algn="l" defTabSz="1734634" rtl="0" eaLnBrk="1" latinLnBrk="0" hangingPunct="1">
        <a:defRPr sz="3467" kern="1200">
          <a:solidFill>
            <a:schemeClr val="tx1"/>
          </a:solidFill>
          <a:latin typeface="+mn-lt"/>
          <a:ea typeface="+mn-ea"/>
          <a:cs typeface="+mn-cs"/>
        </a:defRPr>
      </a:lvl7pPr>
      <a:lvl8pPr marL="6071220" algn="l" defTabSz="1734634" rtl="0" eaLnBrk="1" latinLnBrk="0" hangingPunct="1">
        <a:defRPr sz="3467" kern="1200">
          <a:solidFill>
            <a:schemeClr val="tx1"/>
          </a:solidFill>
          <a:latin typeface="+mn-lt"/>
          <a:ea typeface="+mn-ea"/>
          <a:cs typeface="+mn-cs"/>
        </a:defRPr>
      </a:lvl8pPr>
      <a:lvl9pPr marL="6938537" algn="l" defTabSz="1734634" rtl="0" eaLnBrk="1" latinLnBrk="0" hangingPunct="1">
        <a:defRPr sz="3467"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6">
          <p15:clr>
            <a:srgbClr val="F26B43"/>
          </p15:clr>
        </p15:guide>
        <p15:guide id="2" orient="horz" pos="204">
          <p15:clr>
            <a:srgbClr val="F26B43"/>
          </p15:clr>
        </p15:guide>
        <p15:guide id="3" orient="horz" pos="696">
          <p15:clr>
            <a:srgbClr val="F26B43"/>
          </p15:clr>
        </p15:guide>
        <p15:guide id="4" pos="7468">
          <p15:clr>
            <a:srgbClr val="F26B43"/>
          </p15:clr>
        </p15:guide>
        <p15:guide id="5" orient="horz" pos="411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NULL"/><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NULL"/><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2.xml"/><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NULL"/><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notesSlide" Target="../notesSlides/notesSlide3.xml"/><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NULL"/><Relationship Id="rId5" Type="http://schemas.openxmlformats.org/officeDocument/2006/relationships/oleObject" Target="../embeddings/oleObject6.bin"/><Relationship Id="rId4"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hyperlink" Target="https://www.cpuc.ca.gov/gos/index.html" TargetMode="External"/><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NULL"/><Relationship Id="rId5" Type="http://schemas.openxmlformats.org/officeDocument/2006/relationships/oleObject" Target="../embeddings/oleObject7.bin"/><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2032000" y="2707565"/>
            <a:ext cx="10172700" cy="1646070"/>
          </a:xfrm>
          <a:prstGeom prst="rect">
            <a:avLst/>
          </a:prstGeom>
          <a:solidFill>
            <a:schemeClr val="tx1">
              <a:lumMod val="50000"/>
              <a:lumOff val="50000"/>
              <a:alpha val="80000"/>
            </a:schemeClr>
          </a:solidFill>
        </p:spPr>
        <p:txBody>
          <a:bodyPr lIns="457200" anchor="ctr"/>
          <a:lstStyle>
            <a:lvl1pPr marL="0" indent="0" algn="ctr" defTabSz="914400" rtl="0" eaLnBrk="1" latinLnBrk="0" hangingPunct="1">
              <a:lnSpc>
                <a:spcPct val="90000"/>
              </a:lnSpc>
              <a:spcBef>
                <a:spcPts val="800"/>
              </a:spcBef>
              <a:buFont typeface="Arial" charset="0"/>
              <a:buNone/>
              <a:defRPr lang="en-US" sz="4400" b="1" i="0" kern="1200" cap="none" baseline="0" dirty="0" smtClean="0">
                <a:solidFill>
                  <a:schemeClr val="accent1"/>
                </a:solidFill>
                <a:latin typeface="Arial Black" panose="020B0A04020102020204" pitchFamily="34" charset="0"/>
                <a:ea typeface="+mn-ea"/>
                <a:cs typeface="+mn-cs"/>
              </a:defRPr>
            </a:lvl1pPr>
            <a:lvl2pPr marL="0" indent="-182875" algn="ctr" defTabSz="914400" rtl="0" eaLnBrk="1" latinLnBrk="0" hangingPunct="1">
              <a:lnSpc>
                <a:spcPct val="90000"/>
              </a:lnSpc>
              <a:spcBef>
                <a:spcPts val="800"/>
              </a:spcBef>
              <a:buFont typeface="Arial" charset="0"/>
              <a:buChar char="•"/>
              <a:defRPr lang="en-US" sz="4400" b="1" i="0" kern="1200" cap="none" baseline="0" dirty="0" smtClean="0">
                <a:solidFill>
                  <a:schemeClr val="accent1"/>
                </a:solidFill>
                <a:latin typeface="Arial Black" panose="020B0A04020102020204" pitchFamily="34" charset="0"/>
                <a:ea typeface="+mn-ea"/>
                <a:cs typeface="+mn-cs"/>
              </a:defRPr>
            </a:lvl2pPr>
            <a:lvl3pPr marL="0" indent="-182875" algn="ctr" defTabSz="914400" rtl="0" eaLnBrk="1" latinLnBrk="0" hangingPunct="1">
              <a:lnSpc>
                <a:spcPct val="90000"/>
              </a:lnSpc>
              <a:spcBef>
                <a:spcPts val="800"/>
              </a:spcBef>
              <a:buFont typeface="Arial" charset="0"/>
              <a:buChar char="•"/>
              <a:defRPr lang="en-US" sz="4400" b="1" i="0" kern="1200" cap="none" baseline="0" dirty="0" smtClean="0">
                <a:solidFill>
                  <a:schemeClr val="accent1"/>
                </a:solidFill>
                <a:latin typeface="Arial Black" panose="020B0A04020102020204" pitchFamily="34" charset="0"/>
                <a:ea typeface="+mn-ea"/>
                <a:cs typeface="+mn-cs"/>
              </a:defRPr>
            </a:lvl3pPr>
            <a:lvl4pPr marL="0" indent="0" algn="ctr" defTabSz="914400" rtl="0" eaLnBrk="1" latinLnBrk="0" hangingPunct="1">
              <a:lnSpc>
                <a:spcPct val="90000"/>
              </a:lnSpc>
              <a:spcBef>
                <a:spcPts val="800"/>
              </a:spcBef>
              <a:buFont typeface="Arial" charset="0"/>
              <a:buNone/>
              <a:defRPr lang="en-US" sz="4400" b="1" i="0" kern="1200" cap="none" baseline="0" dirty="0" smtClean="0">
                <a:solidFill>
                  <a:schemeClr val="accent1"/>
                </a:solidFill>
                <a:latin typeface="Arial Black" panose="020B0A04020102020204" pitchFamily="34" charset="0"/>
                <a:ea typeface="+mn-ea"/>
                <a:cs typeface="+mn-cs"/>
              </a:defRPr>
            </a:lvl4pPr>
            <a:lvl5pPr marL="0" indent="-182875" algn="ctr" defTabSz="914400" rtl="0" eaLnBrk="1" latinLnBrk="0" hangingPunct="1">
              <a:lnSpc>
                <a:spcPct val="90000"/>
              </a:lnSpc>
              <a:spcBef>
                <a:spcPts val="800"/>
              </a:spcBef>
              <a:buFont typeface="Arial" charset="0"/>
              <a:buChar char="•"/>
              <a:defRPr lang="en-US" sz="4400" b="1" i="0" kern="1200" cap="none" baseline="0" dirty="0">
                <a:solidFill>
                  <a:schemeClr val="accent1"/>
                </a:solidFill>
                <a:latin typeface="Arial Black" panose="020B0A04020102020204" pitchFamily="34" charset="0"/>
                <a:ea typeface="+mn-ea"/>
                <a:cs typeface="+mn-cs"/>
              </a:defRPr>
            </a:lvl5pPr>
            <a:lvl6pPr marL="365751" indent="-182875" algn="l" defTabSz="1734634" rtl="0" eaLnBrk="1" latinLnBrk="0" hangingPunct="1">
              <a:lnSpc>
                <a:spcPct val="90000"/>
              </a:lnSpc>
              <a:spcBef>
                <a:spcPts val="800"/>
              </a:spcBef>
              <a:buFont typeface="Arial" charset="0"/>
              <a:buChar char="•"/>
              <a:defRPr sz="2133" b="1" i="0" kern="1200" cap="none" baseline="0">
                <a:solidFill>
                  <a:schemeClr val="tx2"/>
                </a:solidFill>
                <a:latin typeface="Arial Bold" charset="0"/>
                <a:ea typeface="Arial Bold" charset="0"/>
                <a:cs typeface="Arial Bold" charset="0"/>
              </a:defRPr>
            </a:lvl6pPr>
            <a:lvl7pPr marL="0" indent="0" algn="l" defTabSz="1734634" rtl="0" eaLnBrk="1" latinLnBrk="0" hangingPunct="1">
              <a:lnSpc>
                <a:spcPct val="90000"/>
              </a:lnSpc>
              <a:spcBef>
                <a:spcPts val="800"/>
              </a:spcBef>
              <a:buFont typeface="Arial" charset="0"/>
              <a:buNone/>
              <a:defRPr sz="1867" b="1" i="0" kern="1200" cap="none" baseline="0">
                <a:solidFill>
                  <a:schemeClr val="tx1"/>
                </a:solidFill>
                <a:latin typeface="Arial Bold" charset="0"/>
                <a:ea typeface="Arial Bold" charset="0"/>
                <a:cs typeface="Arial Bold" charset="0"/>
              </a:defRPr>
            </a:lvl7pPr>
            <a:lvl8pPr marL="182875"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old" charset="0"/>
                <a:cs typeface="Arial Bold" charset="0"/>
              </a:defRPr>
            </a:lvl8pPr>
            <a:lvl9pPr marL="365751"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lack" charset="0"/>
                <a:cs typeface="Arial Black" charset="0"/>
              </a:defRPr>
            </a:lvl9pPr>
          </a:lstStyle>
          <a:p>
            <a:pPr algn="l"/>
            <a:r>
              <a:rPr lang="en-US" sz="3600" b="0">
                <a:solidFill>
                  <a:schemeClr val="accent2"/>
                </a:solidFill>
              </a:rPr>
              <a:t>Compliance Plan Quarterly Update</a:t>
            </a:r>
            <a:endParaRPr lang="en-US" sz="3600">
              <a:solidFill>
                <a:schemeClr val="accent2"/>
              </a:solidFill>
            </a:endParaRPr>
          </a:p>
        </p:txBody>
      </p:sp>
      <p:sp>
        <p:nvSpPr>
          <p:cNvPr id="3" name="Content Placeholder 1"/>
          <p:cNvSpPr txBox="1">
            <a:spLocks/>
          </p:cNvSpPr>
          <p:nvPr/>
        </p:nvSpPr>
        <p:spPr>
          <a:xfrm>
            <a:off x="5448300" y="4801310"/>
            <a:ext cx="6756400" cy="646990"/>
          </a:xfrm>
          <a:prstGeom prst="rect">
            <a:avLst/>
          </a:prstGeom>
          <a:solidFill>
            <a:schemeClr val="tx1">
              <a:lumMod val="50000"/>
              <a:lumOff val="50000"/>
              <a:alpha val="80000"/>
            </a:schemeClr>
          </a:solidFill>
        </p:spPr>
        <p:txBody>
          <a:bodyPr lIns="457200" tIns="45720" rIns="91440" bIns="45720" anchor="ctr"/>
          <a:lstStyle>
            <a:lvl1pPr marL="0" indent="0" algn="ctr" defTabSz="914400" rtl="0" eaLnBrk="1" latinLnBrk="0" hangingPunct="1">
              <a:lnSpc>
                <a:spcPct val="90000"/>
              </a:lnSpc>
              <a:spcBef>
                <a:spcPts val="800"/>
              </a:spcBef>
              <a:buFont typeface="Arial" charset="0"/>
              <a:buNone/>
              <a:defRPr lang="en-US" sz="4400" b="1" i="0" kern="1200" cap="none" baseline="0" dirty="0" smtClean="0">
                <a:solidFill>
                  <a:schemeClr val="accent1"/>
                </a:solidFill>
                <a:latin typeface="Arial Black" panose="020B0A04020102020204" pitchFamily="34" charset="0"/>
                <a:ea typeface="+mn-ea"/>
                <a:cs typeface="+mn-cs"/>
              </a:defRPr>
            </a:lvl1pPr>
            <a:lvl2pPr marL="0" indent="-182875" algn="ctr" defTabSz="914400" rtl="0" eaLnBrk="1" latinLnBrk="0" hangingPunct="1">
              <a:lnSpc>
                <a:spcPct val="90000"/>
              </a:lnSpc>
              <a:spcBef>
                <a:spcPts val="800"/>
              </a:spcBef>
              <a:buFont typeface="Arial" charset="0"/>
              <a:buChar char="•"/>
              <a:defRPr lang="en-US" sz="4400" b="1" i="0" kern="1200" cap="none" baseline="0" dirty="0" smtClean="0">
                <a:solidFill>
                  <a:schemeClr val="accent1"/>
                </a:solidFill>
                <a:latin typeface="Arial Black" panose="020B0A04020102020204" pitchFamily="34" charset="0"/>
                <a:ea typeface="+mn-ea"/>
                <a:cs typeface="+mn-cs"/>
              </a:defRPr>
            </a:lvl2pPr>
            <a:lvl3pPr marL="0" indent="-182875" algn="ctr" defTabSz="914400" rtl="0" eaLnBrk="1" latinLnBrk="0" hangingPunct="1">
              <a:lnSpc>
                <a:spcPct val="90000"/>
              </a:lnSpc>
              <a:spcBef>
                <a:spcPts val="800"/>
              </a:spcBef>
              <a:buFont typeface="Arial" charset="0"/>
              <a:buChar char="•"/>
              <a:defRPr lang="en-US" sz="4400" b="1" i="0" kern="1200" cap="none" baseline="0" dirty="0" smtClean="0">
                <a:solidFill>
                  <a:schemeClr val="accent1"/>
                </a:solidFill>
                <a:latin typeface="Arial Black" panose="020B0A04020102020204" pitchFamily="34" charset="0"/>
                <a:ea typeface="+mn-ea"/>
                <a:cs typeface="+mn-cs"/>
              </a:defRPr>
            </a:lvl3pPr>
            <a:lvl4pPr marL="0" indent="0" algn="ctr" defTabSz="914400" rtl="0" eaLnBrk="1" latinLnBrk="0" hangingPunct="1">
              <a:lnSpc>
                <a:spcPct val="90000"/>
              </a:lnSpc>
              <a:spcBef>
                <a:spcPts val="800"/>
              </a:spcBef>
              <a:buFont typeface="Arial" charset="0"/>
              <a:buNone/>
              <a:defRPr lang="en-US" sz="4400" b="1" i="0" kern="1200" cap="none" baseline="0" dirty="0" smtClean="0">
                <a:solidFill>
                  <a:schemeClr val="accent1"/>
                </a:solidFill>
                <a:latin typeface="Arial Black" panose="020B0A04020102020204" pitchFamily="34" charset="0"/>
                <a:ea typeface="+mn-ea"/>
                <a:cs typeface="+mn-cs"/>
              </a:defRPr>
            </a:lvl4pPr>
            <a:lvl5pPr marL="0" indent="-182875" algn="ctr" defTabSz="914400" rtl="0" eaLnBrk="1" latinLnBrk="0" hangingPunct="1">
              <a:lnSpc>
                <a:spcPct val="90000"/>
              </a:lnSpc>
              <a:spcBef>
                <a:spcPts val="800"/>
              </a:spcBef>
              <a:buFont typeface="Arial" charset="0"/>
              <a:buChar char="•"/>
              <a:defRPr lang="en-US" sz="4400" b="1" i="0" kern="1200" cap="none" baseline="0" dirty="0">
                <a:solidFill>
                  <a:schemeClr val="accent1"/>
                </a:solidFill>
                <a:latin typeface="Arial Black" panose="020B0A04020102020204" pitchFamily="34" charset="0"/>
                <a:ea typeface="+mn-ea"/>
                <a:cs typeface="+mn-cs"/>
              </a:defRPr>
            </a:lvl5pPr>
            <a:lvl6pPr marL="365751" indent="-182875" algn="l" defTabSz="1734634" rtl="0" eaLnBrk="1" latinLnBrk="0" hangingPunct="1">
              <a:lnSpc>
                <a:spcPct val="90000"/>
              </a:lnSpc>
              <a:spcBef>
                <a:spcPts val="800"/>
              </a:spcBef>
              <a:buFont typeface="Arial" charset="0"/>
              <a:buChar char="•"/>
              <a:defRPr sz="2133" b="1" i="0" kern="1200" cap="none" baseline="0">
                <a:solidFill>
                  <a:schemeClr val="tx2"/>
                </a:solidFill>
                <a:latin typeface="Arial Bold" charset="0"/>
                <a:ea typeface="Arial Bold" charset="0"/>
                <a:cs typeface="Arial Bold" charset="0"/>
              </a:defRPr>
            </a:lvl6pPr>
            <a:lvl7pPr marL="0" indent="0" algn="l" defTabSz="1734634" rtl="0" eaLnBrk="1" latinLnBrk="0" hangingPunct="1">
              <a:lnSpc>
                <a:spcPct val="90000"/>
              </a:lnSpc>
              <a:spcBef>
                <a:spcPts val="800"/>
              </a:spcBef>
              <a:buFont typeface="Arial" charset="0"/>
              <a:buNone/>
              <a:defRPr sz="1867" b="1" i="0" kern="1200" cap="none" baseline="0">
                <a:solidFill>
                  <a:schemeClr val="tx1"/>
                </a:solidFill>
                <a:latin typeface="Arial Bold" charset="0"/>
                <a:ea typeface="Arial Bold" charset="0"/>
                <a:cs typeface="Arial Bold" charset="0"/>
              </a:defRPr>
            </a:lvl7pPr>
            <a:lvl8pPr marL="182875"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old" charset="0"/>
                <a:cs typeface="Arial Bold" charset="0"/>
              </a:defRPr>
            </a:lvl8pPr>
            <a:lvl9pPr marL="365751"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lack" charset="0"/>
                <a:cs typeface="Arial Black" charset="0"/>
              </a:defRPr>
            </a:lvl9pPr>
          </a:lstStyle>
          <a:p>
            <a:pPr algn="l"/>
            <a:r>
              <a:rPr lang="en-US" sz="1800" dirty="0">
                <a:solidFill>
                  <a:schemeClr val="accent2"/>
                </a:solidFill>
                <a:latin typeface="Arial Black"/>
              </a:rPr>
              <a:t>Q4 2021</a:t>
            </a:r>
          </a:p>
          <a:p>
            <a:pPr algn="l"/>
            <a:r>
              <a:rPr lang="en-US" sz="1800" dirty="0">
                <a:solidFill>
                  <a:schemeClr val="bg1"/>
                </a:solidFill>
                <a:latin typeface="Arial Black"/>
              </a:rPr>
              <a:t>February 14, 2022</a:t>
            </a:r>
          </a:p>
        </p:txBody>
      </p:sp>
    </p:spTree>
    <p:extLst>
      <p:ext uri="{BB962C8B-B14F-4D97-AF65-F5344CB8AC3E}">
        <p14:creationId xmlns:p14="http://schemas.microsoft.com/office/powerpoint/2010/main" val="3794476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ext uri="{D42A27DB-BD31-4B8C-83A1-F6EECF244321}">
                <p14:modId xmlns:p14="http://schemas.microsoft.com/office/powerpoint/2010/main" val="20894937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4" name="think-cell Slide" r:id="rId6" imgW="592" imgH="591" progId="TCLayout.ActiveDocument.1">
                  <p:embed/>
                </p:oleObj>
              </mc:Choice>
              <mc:Fallback>
                <p:oleObj name="think-cell Slide" r:id="rId6" imgW="592" imgH="591" progId="TCLayout.ActiveDocument.1">
                  <p:embed/>
                  <p:pic>
                    <p:nvPicPr>
                      <p:cNvPr id="5" name="Object 4"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US" sz="3200">
              <a:latin typeface="Arial Black" panose="020B0A04020102020204" pitchFamily="34" charset="0"/>
              <a:sym typeface="Arial Black" panose="020B0A04020102020204" pitchFamily="34" charset="0"/>
            </a:endParaRPr>
          </a:p>
        </p:txBody>
      </p:sp>
      <p:sp>
        <p:nvSpPr>
          <p:cNvPr id="3" name="Title 2"/>
          <p:cNvSpPr>
            <a:spLocks noGrp="1"/>
          </p:cNvSpPr>
          <p:nvPr>
            <p:ph type="title"/>
          </p:nvPr>
        </p:nvSpPr>
        <p:spPr/>
        <p:txBody>
          <a:bodyPr/>
          <a:lstStyle/>
          <a:p>
            <a:pPr>
              <a:lnSpc>
                <a:spcPct val="100000"/>
              </a:lnSpc>
            </a:pPr>
            <a:r>
              <a:rPr lang="en-US" sz="1600" dirty="0"/>
              <a:t>Compliance Plan Quarterly Update – Q4 2021</a:t>
            </a:r>
            <a:br>
              <a:rPr lang="en-US" sz="2000" dirty="0"/>
            </a:br>
            <a:r>
              <a:rPr lang="en-US" sz="2800" dirty="0"/>
              <a:t>Executive Summary</a:t>
            </a:r>
            <a:endParaRPr lang="en-US" dirty="0"/>
          </a:p>
        </p:txBody>
      </p:sp>
      <p:sp>
        <p:nvSpPr>
          <p:cNvPr id="7" name="TextBox 6"/>
          <p:cNvSpPr txBox="1"/>
          <p:nvPr/>
        </p:nvSpPr>
        <p:spPr>
          <a:xfrm>
            <a:off x="167547" y="1310855"/>
            <a:ext cx="5928453" cy="4599289"/>
          </a:xfrm>
          <a:prstGeom prst="rect">
            <a:avLst/>
          </a:prstGeom>
        </p:spPr>
        <p:txBody>
          <a:bodyPr vert="horz" wrap="square" lIns="0" tIns="0" rIns="0" bIns="0" rtlCol="0">
            <a:noAutofit/>
          </a:bodyPr>
          <a:lstStyle/>
          <a:p>
            <a:pPr marL="285750" indent="-285750">
              <a:spcAft>
                <a:spcPts val="1200"/>
              </a:spcAft>
              <a:buFont typeface="Arial" panose="020B0604020202020204" pitchFamily="34" charset="0"/>
              <a:buChar char="─"/>
            </a:pPr>
            <a:r>
              <a:rPr lang="en-US" sz="1400" dirty="0"/>
              <a:t>This report is a quarterly update on the Wildfire Safety Inspection Program (WSIP) Compliance Plan and Interim Controls (“Compliance Plan”) to CPUC. The original Compliance Plan was communicated to CPUC on August 20, 2019.</a:t>
            </a:r>
          </a:p>
          <a:p>
            <a:pPr marL="285750" indent="-285750">
              <a:spcAft>
                <a:spcPts val="1200"/>
              </a:spcAft>
              <a:buFont typeface="Arial" panose="020B0604020202020204" pitchFamily="34" charset="0"/>
              <a:buChar char="─"/>
            </a:pPr>
            <a:r>
              <a:rPr lang="en-US" sz="1400" dirty="0"/>
              <a:t>Following the original Compliance Plan, the scope of reporting was expanded to include Non-WSIP and Non-HFTD tags created in 2019 and on. </a:t>
            </a:r>
          </a:p>
          <a:p>
            <a:pPr marL="285750" indent="-285750">
              <a:spcAft>
                <a:spcPts val="1200"/>
              </a:spcAft>
              <a:buFont typeface="Arial" panose="020B0604020202020204" pitchFamily="34" charset="0"/>
              <a:buChar char="─"/>
            </a:pPr>
            <a:r>
              <a:rPr lang="en-US" sz="1400" dirty="0"/>
              <a:t>Starting with 2021 Q1, PG&amp;E is expanding the reporting to include all Open inspection driven electric equipment repair tags, that were created prior to 2019. </a:t>
            </a:r>
          </a:p>
          <a:p>
            <a:pPr marL="285750" indent="-285750">
              <a:spcAft>
                <a:spcPts val="1200"/>
              </a:spcAft>
              <a:buFont typeface="Arial" panose="020B0604020202020204" pitchFamily="34" charset="0"/>
              <a:buChar char="─"/>
            </a:pPr>
            <a:r>
              <a:rPr lang="en-US" sz="1400" dirty="0"/>
              <a:t>Summary of corrective tags created and corrective tags that are currently open (as of December 31, 2021) is shown on the right.</a:t>
            </a:r>
            <a:endParaRPr lang="en-US" sz="1400" dirty="0">
              <a:solidFill>
                <a:srgbClr val="FF0000"/>
              </a:solidFill>
            </a:endParaRPr>
          </a:p>
          <a:p>
            <a:pPr marL="285750" indent="-285750">
              <a:spcAft>
                <a:spcPts val="1200"/>
              </a:spcAft>
              <a:buFont typeface="Arial" panose="020B0604020202020204" pitchFamily="34" charset="0"/>
              <a:buChar char="─"/>
            </a:pPr>
            <a:r>
              <a:rPr lang="en-US" sz="1400" dirty="0"/>
              <a:t>Starting with 2020 Q3, PG&amp;E started using an automated report to query the number of open, created, and closed tags, which has resulted in variances between the Q2 and Q3 updates. Where variances are observed, PG&amp;E has provided explanations throughout the report. PG&amp;E is continuing to identify additional enhancements to the report which may result in further changes to the data and format of future reports.</a:t>
            </a:r>
          </a:p>
        </p:txBody>
      </p:sp>
      <p:graphicFrame>
        <p:nvGraphicFramePr>
          <p:cNvPr id="11" name="Table 10"/>
          <p:cNvGraphicFramePr>
            <a:graphicFrameLocks noGrp="1"/>
          </p:cNvGraphicFramePr>
          <p:nvPr>
            <p:extLst>
              <p:ext uri="{D42A27DB-BD31-4B8C-83A1-F6EECF244321}">
                <p14:modId xmlns:p14="http://schemas.microsoft.com/office/powerpoint/2010/main" val="3184227190"/>
              </p:ext>
            </p:extLst>
          </p:nvPr>
        </p:nvGraphicFramePr>
        <p:xfrm>
          <a:off x="6601348" y="1300246"/>
          <a:ext cx="5029200" cy="3850132"/>
        </p:xfrm>
        <a:graphic>
          <a:graphicData uri="http://schemas.openxmlformats.org/drawingml/2006/table">
            <a:tbl>
              <a:tblPr firstRow="1" bandRow="1">
                <a:tableStyleId>{5C22544A-7EE6-4342-B048-85BDC9FD1C3A}</a:tableStyleId>
              </a:tblPr>
              <a:tblGrid>
                <a:gridCol w="1554480">
                  <a:extLst>
                    <a:ext uri="{9D8B030D-6E8A-4147-A177-3AD203B41FA5}">
                      <a16:colId xmlns:a16="http://schemas.microsoft.com/office/drawing/2014/main" val="20000"/>
                    </a:ext>
                  </a:extLst>
                </a:gridCol>
                <a:gridCol w="1799268">
                  <a:extLst>
                    <a:ext uri="{9D8B030D-6E8A-4147-A177-3AD203B41FA5}">
                      <a16:colId xmlns:a16="http://schemas.microsoft.com/office/drawing/2014/main" val="20001"/>
                    </a:ext>
                  </a:extLst>
                </a:gridCol>
                <a:gridCol w="1675452">
                  <a:extLst>
                    <a:ext uri="{9D8B030D-6E8A-4147-A177-3AD203B41FA5}">
                      <a16:colId xmlns:a16="http://schemas.microsoft.com/office/drawing/2014/main" val="20002"/>
                    </a:ext>
                  </a:extLst>
                </a:gridCol>
              </a:tblGrid>
              <a:tr h="581261">
                <a:tc>
                  <a:txBody>
                    <a:bodyPr/>
                    <a:lstStyle/>
                    <a:p>
                      <a:pPr algn="ctr"/>
                      <a:r>
                        <a:rPr lang="en-US" sz="2000" b="1">
                          <a:solidFill>
                            <a:schemeClr val="tx1"/>
                          </a:solidFill>
                        </a:rPr>
                        <a:t>System</a:t>
                      </a:r>
                    </a:p>
                  </a:txBody>
                  <a:tcPr anchor="ctr">
                    <a:lnL w="19050" cap="flat" cmpd="sng" algn="ctr">
                      <a:solidFill>
                        <a:schemeClr val="tx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800" b="1" dirty="0">
                          <a:solidFill>
                            <a:schemeClr val="tx1"/>
                          </a:solidFill>
                        </a:rPr>
                        <a:t>Tags Created</a:t>
                      </a:r>
                      <a:r>
                        <a:rPr lang="en-US" sz="1800" b="1" baseline="30000" dirty="0">
                          <a:solidFill>
                            <a:schemeClr val="tx1"/>
                          </a:solidFill>
                        </a:rPr>
                        <a:t>1</a:t>
                      </a:r>
                      <a:endParaRPr lang="en-US" sz="1800" b="1" i="0" strike="noStrike" baseline="30000" dirty="0">
                        <a:solidFill>
                          <a:schemeClr val="tx1"/>
                        </a:solidFill>
                        <a:effectLst/>
                      </a:endParaRPr>
                    </a:p>
                    <a:p>
                      <a:pPr algn="ctr"/>
                      <a:endParaRPr lang="en-US" sz="1800" b="0" i="0" baseline="30000" dirty="0">
                        <a:solidFill>
                          <a:schemeClr val="tx1"/>
                        </a:solidFill>
                      </a:endParaRPr>
                    </a:p>
                    <a:p>
                      <a:pPr algn="ctr"/>
                      <a:r>
                        <a:rPr lang="en-US" sz="1800" b="0" i="0" baseline="30000" dirty="0">
                          <a:solidFill>
                            <a:schemeClr val="tx1"/>
                          </a:solidFill>
                        </a:rPr>
                        <a:t>(</a:t>
                      </a:r>
                      <a:r>
                        <a:rPr lang="en-US" sz="1600" b="0" i="1" baseline="30000" dirty="0">
                          <a:solidFill>
                            <a:schemeClr val="tx1"/>
                          </a:solidFill>
                        </a:rPr>
                        <a:t>data as of 12/31/2021)</a:t>
                      </a:r>
                      <a:endParaRPr lang="en-US" sz="1800" b="0" i="1" baseline="30000" dirty="0">
                        <a:solidFill>
                          <a:schemeClr val="tx1"/>
                        </a:solidFill>
                      </a:endParaRP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1800" b="1" dirty="0">
                          <a:solidFill>
                            <a:schemeClr val="tx1"/>
                          </a:solidFill>
                        </a:rPr>
                        <a:t>Tags</a:t>
                      </a:r>
                      <a:r>
                        <a:rPr lang="en-US" sz="1800" b="1" baseline="0" dirty="0">
                          <a:solidFill>
                            <a:schemeClr val="tx1"/>
                          </a:solidFill>
                        </a:rPr>
                        <a:t> Open</a:t>
                      </a:r>
                      <a:r>
                        <a:rPr lang="en-US" sz="1800" b="1" baseline="30000" dirty="0">
                          <a:solidFill>
                            <a:schemeClr val="tx1"/>
                          </a:solidFill>
                        </a:rPr>
                        <a:t>2</a:t>
                      </a:r>
                      <a:endParaRPr lang="en-US" sz="1800" b="1" i="0" baseline="0" dirty="0">
                        <a:solidFill>
                          <a:schemeClr val="tx1"/>
                        </a:solidFill>
                      </a:endParaRPr>
                    </a:p>
                    <a:p>
                      <a:pPr algn="ctr"/>
                      <a:endParaRPr lang="en-US" sz="1800" b="0" i="0" baseline="30000" dirty="0">
                        <a:solidFill>
                          <a:schemeClr val="tx1"/>
                        </a:solidFill>
                      </a:endParaRPr>
                    </a:p>
                    <a:p>
                      <a:pPr algn="ctr"/>
                      <a:r>
                        <a:rPr lang="en-US" sz="1800" b="0" i="0" baseline="30000" dirty="0">
                          <a:solidFill>
                            <a:schemeClr val="tx1"/>
                          </a:solidFill>
                        </a:rPr>
                        <a:t>(</a:t>
                      </a:r>
                      <a:r>
                        <a:rPr lang="en-US" sz="1600" b="0" i="1" baseline="30000" dirty="0">
                          <a:solidFill>
                            <a:schemeClr val="tx1"/>
                          </a:solidFill>
                        </a:rPr>
                        <a:t>data as of 12/31/2021)</a:t>
                      </a:r>
                      <a:endParaRPr lang="en-US" sz="1800" b="1" i="1" baseline="30000" dirty="0">
                        <a:solidFill>
                          <a:schemeClr val="tx1"/>
                        </a:solidFill>
                      </a:endParaRPr>
                    </a:p>
                  </a:txBody>
                  <a:tcPr anchor="ctr">
                    <a:lnL w="9525" cap="flat" cmpd="sng" algn="ctr">
                      <a:solidFill>
                        <a:schemeClr val="bg1">
                          <a:lumMod val="50000"/>
                        </a:schemeClr>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0"/>
                  </a:ext>
                </a:extLst>
              </a:tr>
              <a:tr h="914400">
                <a:tc>
                  <a:txBody>
                    <a:bodyPr/>
                    <a:lstStyle/>
                    <a:p>
                      <a:pPr algn="ctr"/>
                      <a:r>
                        <a:rPr lang="en-US" sz="1600">
                          <a:solidFill>
                            <a:schemeClr val="tx1"/>
                          </a:solidFill>
                        </a:rPr>
                        <a:t>Electric Distribution</a:t>
                      </a:r>
                    </a:p>
                  </a:txBody>
                  <a:tcPr anchor="ctr">
                    <a:lnL w="19050" cap="flat" cmpd="sng" algn="ctr">
                      <a:solidFill>
                        <a:schemeClr val="tx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800" b="0" i="0" u="none" strike="noStrike" dirty="0">
                          <a:solidFill>
                            <a:srgbClr val="000000"/>
                          </a:solidFill>
                          <a:effectLst/>
                          <a:latin typeface="Calibri"/>
                        </a:rPr>
                        <a:t>761,452 </a:t>
                      </a:r>
                      <a:endParaRPr lang="en-US" sz="1800" b="0" i="0" u="none" strike="noStrike" dirty="0">
                        <a:solidFill>
                          <a:srgbClr val="000000"/>
                        </a:solidFill>
                        <a:effectLst/>
                        <a:latin typeface="Calibri" panose="020F0502020204030204" pitchFamily="34" charset="0"/>
                      </a:endParaRPr>
                    </a:p>
                  </a:txBody>
                  <a:tcPr marL="9525" marR="9525" marT="9525"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800" b="0" i="0" u="none" strike="noStrike" dirty="0">
                          <a:solidFill>
                            <a:srgbClr val="000000"/>
                          </a:solidFill>
                          <a:effectLst/>
                          <a:latin typeface="Calibri"/>
                        </a:rPr>
                        <a:t>507,904 </a:t>
                      </a:r>
                      <a:endParaRPr lang="en-US" sz="1800" b="0" i="0" u="none" strike="noStrike" dirty="0">
                        <a:solidFill>
                          <a:srgbClr val="000000"/>
                        </a:solidFill>
                        <a:effectLst/>
                        <a:latin typeface="Calibri" panose="020F0502020204030204" pitchFamily="34" charset="0"/>
                      </a:endParaRPr>
                    </a:p>
                  </a:txBody>
                  <a:tcPr marL="9525" marR="9525" marT="9525" marB="0" anchor="ctr">
                    <a:lnL w="9525" cap="flat" cmpd="sng" algn="ctr">
                      <a:solidFill>
                        <a:schemeClr val="bg1">
                          <a:lumMod val="50000"/>
                        </a:schemeClr>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914400">
                <a:tc>
                  <a:txBody>
                    <a:bodyPr/>
                    <a:lstStyle/>
                    <a:p>
                      <a:pPr algn="ctr"/>
                      <a:r>
                        <a:rPr lang="en-US" sz="1600">
                          <a:solidFill>
                            <a:schemeClr val="tx1"/>
                          </a:solidFill>
                        </a:rPr>
                        <a:t>Electric Transmission</a:t>
                      </a:r>
                    </a:p>
                  </a:txBody>
                  <a:tcPr anchor="ctr">
                    <a:lnL w="19050" cap="flat" cmpd="sng" algn="ctr">
                      <a:solidFill>
                        <a:schemeClr val="tx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800" b="0" i="0" u="none" strike="noStrike" dirty="0">
                          <a:solidFill>
                            <a:srgbClr val="000000"/>
                          </a:solidFill>
                          <a:effectLst/>
                          <a:latin typeface="Calibri"/>
                        </a:rPr>
                        <a:t>191,676</a:t>
                      </a:r>
                      <a:endParaRPr lang="en-US" dirty="0"/>
                    </a:p>
                  </a:txBody>
                  <a:tcPr marL="9525" marR="9525" marT="9525"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800" b="0" i="0" u="none" strike="noStrike" dirty="0">
                          <a:solidFill>
                            <a:srgbClr val="000000"/>
                          </a:solidFill>
                          <a:effectLst/>
                          <a:latin typeface="Calibri"/>
                        </a:rPr>
                        <a:t>75,211 </a:t>
                      </a:r>
                      <a:endParaRPr lang="en-US" sz="1800" b="0" i="0" u="none" strike="noStrike" dirty="0">
                        <a:solidFill>
                          <a:srgbClr val="000000"/>
                        </a:solidFill>
                        <a:effectLst/>
                        <a:latin typeface="Calibri" panose="020F0502020204030204" pitchFamily="34" charset="0"/>
                      </a:endParaRPr>
                    </a:p>
                  </a:txBody>
                  <a:tcPr marL="9525" marR="9525" marT="9525" marB="0" anchor="ctr">
                    <a:lnL w="9525" cap="flat" cmpd="sng" algn="ctr">
                      <a:solidFill>
                        <a:schemeClr val="bg1">
                          <a:lumMod val="50000"/>
                        </a:schemeClr>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914400">
                <a:tc>
                  <a:txBody>
                    <a:bodyPr/>
                    <a:lstStyle/>
                    <a:p>
                      <a:pPr algn="ctr"/>
                      <a:r>
                        <a:rPr lang="en-US" sz="1600">
                          <a:solidFill>
                            <a:schemeClr val="tx1"/>
                          </a:solidFill>
                        </a:rPr>
                        <a:t>Electric Substation</a:t>
                      </a:r>
                    </a:p>
                  </a:txBody>
                  <a:tcPr anchor="ctr">
                    <a:lnL w="19050" cap="flat" cmpd="sng" algn="ctr">
                      <a:solidFill>
                        <a:schemeClr val="tx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800" b="0" i="0" u="none" strike="noStrike" dirty="0">
                          <a:solidFill>
                            <a:srgbClr val="000000"/>
                          </a:solidFill>
                          <a:effectLst/>
                          <a:latin typeface="Calibri"/>
                        </a:rPr>
                        <a:t>36,662</a:t>
                      </a:r>
                      <a:endParaRPr lang="en-US" sz="1800" b="0" i="0" u="none" strike="noStrike" dirty="0">
                        <a:solidFill>
                          <a:srgbClr val="000000"/>
                        </a:solidFill>
                        <a:effectLst/>
                        <a:latin typeface="Calibri" panose="020F0502020204030204" pitchFamily="34" charset="0"/>
                      </a:endParaRPr>
                    </a:p>
                  </a:txBody>
                  <a:tcPr marL="9525" marR="9525" marT="9525"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800" b="0" i="0" u="none" strike="noStrike" dirty="0">
                          <a:solidFill>
                            <a:srgbClr val="000000"/>
                          </a:solidFill>
                          <a:effectLst/>
                          <a:latin typeface="Calibri"/>
                        </a:rPr>
                        <a:t>3,881</a:t>
                      </a:r>
                      <a:endParaRPr lang="en-US" sz="1800" b="0" i="0" u="none" strike="noStrike" dirty="0">
                        <a:solidFill>
                          <a:srgbClr val="000000"/>
                        </a:solidFill>
                        <a:effectLst/>
                        <a:latin typeface="Calibri" panose="020F0502020204030204" pitchFamily="34" charset="0"/>
                      </a:endParaRPr>
                    </a:p>
                  </a:txBody>
                  <a:tcPr marL="9525" marR="9525" marT="9525" marB="0" anchor="ctr">
                    <a:lnL w="9525" cap="flat" cmpd="sng" algn="ctr">
                      <a:solidFill>
                        <a:schemeClr val="bg1">
                          <a:lumMod val="50000"/>
                        </a:schemeClr>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0040">
                <a:tc>
                  <a:txBody>
                    <a:bodyPr/>
                    <a:lstStyle/>
                    <a:p>
                      <a:pPr marL="0" marR="0" algn="ctr">
                        <a:lnSpc>
                          <a:spcPct val="130000"/>
                        </a:lnSpc>
                        <a:spcBef>
                          <a:spcPts val="0"/>
                        </a:spcBef>
                        <a:spcAft>
                          <a:spcPts val="0"/>
                        </a:spcAft>
                      </a:pPr>
                      <a:r>
                        <a:rPr lang="en-US" sz="1600" b="1">
                          <a:effectLst/>
                          <a:latin typeface="Arial"/>
                          <a:ea typeface="Calibri" panose="020F0502020204030204" pitchFamily="34" charset="0"/>
                          <a:cs typeface="Arial"/>
                        </a:rPr>
                        <a:t>Total</a:t>
                      </a:r>
                    </a:p>
                  </a:txBody>
                  <a:tcPr marL="45720" marR="45720" anchor="ctr">
                    <a:lnL w="19050" cap="flat" cmpd="sng" algn="ctr">
                      <a:solidFill>
                        <a:schemeClr val="tx1"/>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en-US" sz="1600" b="1" i="0" u="none" strike="noStrike" dirty="0">
                          <a:solidFill>
                            <a:schemeClr val="tx1"/>
                          </a:solidFill>
                          <a:effectLst/>
                          <a:latin typeface="Arial"/>
                        </a:rPr>
                        <a:t>989,790</a:t>
                      </a:r>
                      <a:endParaRPr lang="en-US" sz="1600" b="1" i="0" u="none" strike="noStrike" dirty="0">
                        <a:solidFill>
                          <a:schemeClr val="tx1"/>
                        </a:solidFill>
                        <a:effectLst/>
                        <a:latin typeface="Arial" panose="020B0604020202020204" pitchFamily="34" charset="0"/>
                      </a:endParaRPr>
                    </a:p>
                  </a:txBody>
                  <a:tcPr marL="9525" marR="9525" marT="9525" marB="0" anchor="ctr" anchorCtr="1">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rtl="0" fontAlgn="ctr"/>
                      <a:r>
                        <a:rPr lang="en-US" sz="1600" b="1" i="0" u="none" strike="noStrike" dirty="0">
                          <a:solidFill>
                            <a:srgbClr val="000000"/>
                          </a:solidFill>
                          <a:effectLst/>
                          <a:latin typeface="Arial"/>
                        </a:rPr>
                        <a:t>586,996</a:t>
                      </a:r>
                      <a:endParaRPr lang="en-US" sz="1600" b="1" i="0" u="none" strike="noStrike" dirty="0">
                        <a:solidFill>
                          <a:srgbClr val="000000"/>
                        </a:solidFill>
                        <a:effectLst/>
                        <a:latin typeface="Arial" panose="020B0604020202020204" pitchFamily="34" charset="0"/>
                      </a:endParaRPr>
                    </a:p>
                  </a:txBody>
                  <a:tcPr marL="9525" marR="9525" marT="9525" marB="0" anchor="ctr" anchorCtr="1">
                    <a:lnL w="9525" cap="flat" cmpd="sng" algn="ctr">
                      <a:solidFill>
                        <a:schemeClr val="bg1">
                          <a:lumMod val="50000"/>
                        </a:schemeClr>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13F8C169-AF88-4B94-8136-3A9E246DA8C6}"/>
              </a:ext>
            </a:extLst>
          </p:cNvPr>
          <p:cNvSpPr txBox="1"/>
          <p:nvPr/>
        </p:nvSpPr>
        <p:spPr>
          <a:xfrm>
            <a:off x="6478859" y="524107"/>
            <a:ext cx="3423424" cy="490654"/>
          </a:xfrm>
          <a:prstGeom prst="rect">
            <a:avLst/>
          </a:prstGeom>
        </p:spPr>
        <p:txBody>
          <a:bodyPr vert="horz" wrap="square" lIns="0" tIns="0" rIns="0" bIns="0" rtlCol="0">
            <a:noAutofit/>
          </a:bodyPr>
          <a:lstStyle/>
          <a:p>
            <a:endParaRPr lang="en-US" err="1"/>
          </a:p>
        </p:txBody>
      </p:sp>
      <p:sp>
        <p:nvSpPr>
          <p:cNvPr id="4" name="TextBox 3">
            <a:extLst>
              <a:ext uri="{FF2B5EF4-FFF2-40B4-BE49-F238E27FC236}">
                <a16:creationId xmlns:a16="http://schemas.microsoft.com/office/drawing/2014/main" id="{B2CDDC3A-92B9-4A8D-BDFB-758B37E78B46}"/>
              </a:ext>
            </a:extLst>
          </p:cNvPr>
          <p:cNvSpPr txBox="1"/>
          <p:nvPr/>
        </p:nvSpPr>
        <p:spPr>
          <a:xfrm>
            <a:off x="6592689" y="5463357"/>
            <a:ext cx="4494115" cy="663265"/>
          </a:xfrm>
          <a:prstGeom prst="rect">
            <a:avLst/>
          </a:prstGeom>
        </p:spPr>
        <p:txBody>
          <a:bodyPr vert="horz" wrap="none" lIns="0" tIns="0" rIns="0" bIns="0" rtlCol="0">
            <a:noAutofit/>
          </a:bodyPr>
          <a:lstStyle/>
          <a:p>
            <a:r>
              <a:rPr lang="en-US" sz="1100" baseline="30000"/>
              <a:t>1 </a:t>
            </a:r>
            <a:r>
              <a:rPr lang="en-US" sz="1100"/>
              <a:t>Tags created on or after 1/1/2019</a:t>
            </a:r>
          </a:p>
          <a:p>
            <a:r>
              <a:rPr lang="en-US" sz="1100" baseline="30000"/>
              <a:t>2 </a:t>
            </a:r>
            <a:r>
              <a:rPr lang="en-US" sz="1100"/>
              <a:t>Starting with 2021 Q1, includes tags created prior to 1/1/2019</a:t>
            </a:r>
          </a:p>
          <a:p>
            <a:endParaRPr lang="en-US" sz="1100"/>
          </a:p>
          <a:p>
            <a:endParaRPr lang="en-US" sz="1100"/>
          </a:p>
        </p:txBody>
      </p:sp>
    </p:spTree>
    <p:extLst>
      <p:ext uri="{BB962C8B-B14F-4D97-AF65-F5344CB8AC3E}">
        <p14:creationId xmlns:p14="http://schemas.microsoft.com/office/powerpoint/2010/main" val="2617714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8" name="think-cell Slide" r:id="rId6" imgW="592" imgH="591" progId="TCLayout.ActiveDocument.1">
                  <p:embed/>
                </p:oleObj>
              </mc:Choice>
              <mc:Fallback>
                <p:oleObj name="think-cell Slide" r:id="rId6" imgW="592" imgH="591" progId="TCLayout.ActiveDocument.1">
                  <p:embed/>
                  <p:pic>
                    <p:nvPicPr>
                      <p:cNvPr id="5" name="Object 4"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US" sz="3200">
              <a:latin typeface="Arial Black" panose="020B0A04020102020204" pitchFamily="34" charset="0"/>
              <a:sym typeface="Arial Black" panose="020B0A04020102020204" pitchFamily="34" charset="0"/>
            </a:endParaRPr>
          </a:p>
        </p:txBody>
      </p:sp>
      <p:sp>
        <p:nvSpPr>
          <p:cNvPr id="3" name="Title 2"/>
          <p:cNvSpPr>
            <a:spLocks noGrp="1"/>
          </p:cNvSpPr>
          <p:nvPr>
            <p:ph type="title"/>
          </p:nvPr>
        </p:nvSpPr>
        <p:spPr/>
        <p:txBody>
          <a:bodyPr/>
          <a:lstStyle/>
          <a:p>
            <a:pPr>
              <a:lnSpc>
                <a:spcPct val="100000"/>
              </a:lnSpc>
            </a:pPr>
            <a:r>
              <a:rPr lang="en-US" sz="1600" dirty="0"/>
              <a:t>Compliance Plan Quarterly Update – Q4 2021</a:t>
            </a:r>
            <a:br>
              <a:rPr lang="en-US" sz="2000" dirty="0"/>
            </a:br>
            <a:r>
              <a:rPr lang="en-US" sz="2800" dirty="0"/>
              <a:t>Table 1: Tags Created</a:t>
            </a:r>
          </a:p>
        </p:txBody>
      </p:sp>
      <p:sp>
        <p:nvSpPr>
          <p:cNvPr id="8" name="Text Placeholder 24"/>
          <p:cNvSpPr>
            <a:spLocks noGrp="1"/>
          </p:cNvSpPr>
          <p:nvPr>
            <p:ph type="body" sz="quarter" idx="13"/>
          </p:nvPr>
        </p:nvSpPr>
        <p:spPr>
          <a:xfrm>
            <a:off x="354564" y="1108215"/>
            <a:ext cx="11464310" cy="215444"/>
          </a:xfrm>
        </p:spPr>
        <p:txBody>
          <a:bodyPr/>
          <a:lstStyle/>
          <a:p>
            <a:r>
              <a:rPr lang="en-US" sz="1400"/>
              <a:t>Table 1 summarizes tags created since January 1, 2019, using PG&amp;E’s programs adopted to comply with GO 95, 165, and 174.</a:t>
            </a:r>
          </a:p>
        </p:txBody>
      </p:sp>
      <p:sp>
        <p:nvSpPr>
          <p:cNvPr id="9" name="TextBox 25"/>
          <p:cNvSpPr txBox="1">
            <a:spLocks/>
          </p:cNvSpPr>
          <p:nvPr/>
        </p:nvSpPr>
        <p:spPr>
          <a:xfrm>
            <a:off x="354563" y="4708417"/>
            <a:ext cx="11729973" cy="1979568"/>
          </a:xfrm>
          <a:prstGeom prst="rect">
            <a:avLst/>
          </a:prstGeom>
          <a:ln w="9525">
            <a:noFill/>
          </a:ln>
          <a:extLst>
            <a:ext uri="{91240B29-F687-4F45-9708-019B960494DF}">
              <a14:hiddenLine xmlns:a14="http://schemas.microsoft.com/office/drawing/2010/main" w="9525" cap="flat" cmpd="sng" algn="ctr">
                <a:solidFill>
                  <a:schemeClr val="tx1">
                    <a:lumMod val="100000"/>
                    <a:alpha val="0"/>
                  </a:schemeClr>
                </a:solidFill>
                <a:prstDash val="solid"/>
                <a:round/>
                <a:headEnd type="none" w="med" len="med"/>
                <a:tailEnd type="none" w="med" len="med"/>
              </a14:hiddenLine>
            </a:ext>
          </a:extLst>
        </p:spPr>
        <p:txBody>
          <a:bodyPr lIns="45720" rIns="45720"/>
          <a:lstStyle>
            <a:lvl1pPr marL="112713" indent="-112713" algn="l" defTabSz="914400" rtl="0" eaLnBrk="1" latinLnBrk="0" hangingPunct="1">
              <a:lnSpc>
                <a:spcPct val="100000"/>
              </a:lnSpc>
              <a:spcBef>
                <a:spcPts val="0"/>
              </a:spcBef>
              <a:spcAft>
                <a:spcPts val="600"/>
              </a:spcAft>
              <a:buFont typeface="Wingdings" panose="05000000000000000000" pitchFamily="2" charset="2"/>
              <a:buChar char="§"/>
              <a:defRPr lang="en-US" sz="1500" b="0" kern="1200" dirty="0" smtClean="0">
                <a:solidFill>
                  <a:schemeClr val="tx1"/>
                </a:solidFill>
                <a:latin typeface="+mn-lt"/>
                <a:ea typeface="+mn-ea"/>
                <a:cs typeface="+mn-cs"/>
              </a:defRPr>
            </a:lvl1pPr>
            <a:lvl2pPr marL="233363" indent="-120650" algn="l" defTabSz="914400" rtl="0" eaLnBrk="1" latinLnBrk="0" hangingPunct="1">
              <a:lnSpc>
                <a:spcPct val="100000"/>
              </a:lnSpc>
              <a:spcBef>
                <a:spcPts val="0"/>
              </a:spcBef>
              <a:spcAft>
                <a:spcPts val="600"/>
              </a:spcAft>
              <a:buFont typeface="Arial" panose="020B0604020202020204" pitchFamily="34" charset="0"/>
              <a:buChar char="­"/>
              <a:defRPr lang="en-US" sz="1500" b="0" kern="1200" dirty="0" smtClean="0">
                <a:solidFill>
                  <a:schemeClr val="tx1"/>
                </a:solidFill>
                <a:latin typeface="+mn-lt"/>
                <a:ea typeface="+mn-ea"/>
                <a:cs typeface="+mn-cs"/>
              </a:defRPr>
            </a:lvl2pPr>
            <a:lvl3pPr marL="344488" indent="-111125"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500" b="0" kern="1200" dirty="0" smtClean="0">
                <a:solidFill>
                  <a:schemeClr val="tx1"/>
                </a:solidFill>
                <a:latin typeface="+mn-lt"/>
                <a:ea typeface="+mn-ea"/>
                <a:cs typeface="+mn-cs"/>
              </a:defRPr>
            </a:lvl3pPr>
            <a:lvl4pPr marL="457200" indent="-112713" algn="l" defTabSz="914400" rtl="0" eaLnBrk="1" latinLnBrk="0" hangingPunct="1">
              <a:lnSpc>
                <a:spcPct val="100000"/>
              </a:lnSpc>
              <a:spcBef>
                <a:spcPts val="0"/>
              </a:spcBef>
              <a:spcAft>
                <a:spcPts val="600"/>
              </a:spcAft>
              <a:buClr>
                <a:schemeClr val="tx1"/>
              </a:buClr>
              <a:buFont typeface="Arial" panose="020B0604020202020204" pitchFamily="34" charset="0"/>
              <a:buChar char="­"/>
              <a:defRPr lang="en-US" sz="1500" b="0" kern="1200" dirty="0" smtClean="0">
                <a:solidFill>
                  <a:schemeClr val="tx1"/>
                </a:solidFill>
                <a:latin typeface="+mn-lt"/>
                <a:ea typeface="+mn-ea"/>
                <a:cs typeface="+mn-cs"/>
              </a:defRPr>
            </a:lvl4pPr>
            <a:lvl5pPr marL="569913" indent="-112713"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500" b="0" kern="1200" baseline="0" dirty="0" smtClean="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None/>
            </a:pPr>
            <a:r>
              <a:rPr lang="en-US" sz="700" b="1" baseline="30000" dirty="0">
                <a:latin typeface="Arial" panose="020B0604020202020204" pitchFamily="34" charset="0"/>
                <a:cs typeface="Arial" panose="020B0604020202020204" pitchFamily="34" charset="0"/>
              </a:rPr>
              <a:t>1</a:t>
            </a:r>
            <a:r>
              <a:rPr lang="en-US" sz="700" dirty="0">
                <a:latin typeface="Arial" panose="020B0604020202020204" pitchFamily="34" charset="0"/>
                <a:cs typeface="Arial" panose="020B0604020202020204" pitchFamily="34" charset="0"/>
              </a:rPr>
              <a:t> For Distribution, WSIP tags are defined by tags in HFTD Tier 3, Tier 2, or Zone 1 created through WSIP from the data as of 10/31/19; starting with 2020 Q2, the distribution compliance plan data categorizes notifications found in “Buffer Zones” as the WSIP inspection source. </a:t>
            </a:r>
          </a:p>
          <a:p>
            <a:pPr marL="0" indent="0">
              <a:spcAft>
                <a:spcPts val="0"/>
              </a:spcAft>
              <a:buNone/>
            </a:pPr>
            <a:r>
              <a:rPr lang="en-US" sz="700" b="1" baseline="30000" dirty="0">
                <a:latin typeface="Arial" panose="020B0604020202020204" pitchFamily="34" charset="0"/>
                <a:cs typeface="Arial" panose="020B0604020202020204" pitchFamily="34" charset="0"/>
              </a:rPr>
              <a:t>2  </a:t>
            </a:r>
            <a:r>
              <a:rPr lang="en-US" sz="700" dirty="0">
                <a:latin typeface="Arial" panose="020B0604020202020204" pitchFamily="34" charset="0"/>
                <a:cs typeface="Arial" panose="020B0604020202020204" pitchFamily="34" charset="0"/>
              </a:rPr>
              <a:t>Counts as reported to CPUC in 2019 Q4 update; does not include Non-HFTD tags</a:t>
            </a:r>
          </a:p>
          <a:p>
            <a:pPr marL="0" indent="0">
              <a:spcAft>
                <a:spcPts val="0"/>
              </a:spcAft>
              <a:buNone/>
            </a:pPr>
            <a:r>
              <a:rPr lang="en-US" sz="700" b="1" baseline="30000" dirty="0">
                <a:latin typeface="Arial" panose="020B0604020202020204" pitchFamily="34" charset="0"/>
                <a:cs typeface="Arial" panose="020B0604020202020204" pitchFamily="34" charset="0"/>
              </a:rPr>
              <a:t>3</a:t>
            </a:r>
            <a:r>
              <a:rPr lang="en-US" sz="700" baseline="30000" dirty="0">
                <a:latin typeface="Arial" panose="020B0604020202020204" pitchFamily="34" charset="0"/>
                <a:cs typeface="Arial" panose="020B0604020202020204" pitchFamily="34" charset="0"/>
              </a:rPr>
              <a:t> </a:t>
            </a:r>
            <a:r>
              <a:rPr lang="en-US" sz="700" dirty="0">
                <a:latin typeface="Arial" panose="020B0604020202020204" pitchFamily="34" charset="0"/>
                <a:cs typeface="Arial" panose="020B0604020202020204" pitchFamily="34" charset="0"/>
              </a:rPr>
              <a:t>The 2020 Q2 distribution tags counts inadvertently included staging notifications (referred to as “S9” notifications for Distribution) and Can’t Get Ins (CGI’s), which have since been excluded. </a:t>
            </a:r>
          </a:p>
          <a:p>
            <a:pPr marL="0" indent="0">
              <a:spcAft>
                <a:spcPts val="0"/>
              </a:spcAft>
              <a:buNone/>
            </a:pPr>
            <a:r>
              <a:rPr lang="en-US" sz="700" b="1" baseline="30000" dirty="0">
                <a:latin typeface="Arial" panose="020B0604020202020204" pitchFamily="34" charset="0"/>
                <a:cs typeface="Arial" panose="020B0604020202020204" pitchFamily="34" charset="0"/>
              </a:rPr>
              <a:t>4</a:t>
            </a:r>
            <a:r>
              <a:rPr lang="en-US" sz="700" dirty="0">
                <a:latin typeface="Arial" panose="020B0604020202020204" pitchFamily="34" charset="0"/>
                <a:cs typeface="Arial" panose="020B0604020202020204" pitchFamily="34" charset="0"/>
              </a:rPr>
              <a:t> Prior to 2020 Q3, Transmission WSIP created tag counts inadvertently included staging notifications (referred to as “S5” notifications for Transmission), which have since been excluded. Removal of S5 tags have resulted in a reduction of the number of WSIP tags created. There are several reasons S5 notifications are cancelled and do not become an LC tag, including:</a:t>
            </a:r>
          </a:p>
          <a:p>
            <a:pPr lvl="1">
              <a:spcAft>
                <a:spcPts val="0"/>
              </a:spcAft>
            </a:pPr>
            <a:r>
              <a:rPr lang="en-US" sz="700" dirty="0">
                <a:latin typeface="Arial" panose="020B0604020202020204" pitchFamily="34" charset="0"/>
                <a:cs typeface="Arial" panose="020B0604020202020204" pitchFamily="34" charset="0"/>
              </a:rPr>
              <a:t>The notification is a duplicate, e.g. another notification S5 or LC exists to perform the same work</a:t>
            </a:r>
          </a:p>
          <a:p>
            <a:pPr lvl="1">
              <a:spcAft>
                <a:spcPts val="0"/>
              </a:spcAft>
            </a:pPr>
            <a:r>
              <a:rPr lang="en-US" sz="700" dirty="0">
                <a:latin typeface="Arial" panose="020B0604020202020204" pitchFamily="34" charset="0"/>
                <a:cs typeface="Arial" panose="020B0604020202020204" pitchFamily="34" charset="0"/>
              </a:rPr>
              <a:t>Work will be performed under another notification before the due date of the S5, e.g. pole replacement LC due before insulator repair S5</a:t>
            </a:r>
          </a:p>
          <a:p>
            <a:pPr lvl="1">
              <a:spcAft>
                <a:spcPts val="0"/>
              </a:spcAft>
            </a:pPr>
            <a:r>
              <a:rPr lang="en-US" sz="700" dirty="0">
                <a:latin typeface="Arial" panose="020B0604020202020204" pitchFamily="34" charset="0"/>
                <a:cs typeface="Arial" panose="020B0604020202020204" pitchFamily="34" charset="0"/>
              </a:rPr>
              <a:t>Work has been performed under another notification or project, e.g. recent pole replacement project or emergency pole replacement (fire)</a:t>
            </a:r>
          </a:p>
          <a:p>
            <a:pPr lvl="1">
              <a:spcAft>
                <a:spcPts val="0"/>
              </a:spcAft>
            </a:pPr>
            <a:r>
              <a:rPr lang="en-US" sz="700" dirty="0">
                <a:latin typeface="Arial" panose="020B0604020202020204" pitchFamily="34" charset="0"/>
                <a:cs typeface="Arial" panose="020B0604020202020204" pitchFamily="34" charset="0"/>
              </a:rPr>
              <a:t>Issue has been eliminated with another project, e.g. S5 for insulator repair canceled for a line because the conductor/insulators have been removed from tower under another project</a:t>
            </a:r>
          </a:p>
          <a:p>
            <a:pPr lvl="1">
              <a:spcAft>
                <a:spcPts val="0"/>
              </a:spcAft>
            </a:pPr>
            <a:r>
              <a:rPr lang="en-US" sz="700" dirty="0">
                <a:latin typeface="Arial" panose="020B0604020202020204" pitchFamily="34" charset="0"/>
                <a:cs typeface="Arial" panose="020B0604020202020204" pitchFamily="34" charset="0"/>
              </a:rPr>
              <a:t>Issue not valid per PG&amp;E’s Electric Transmission Preventative Maintenance (ETPM) Manual or Job Aids</a:t>
            </a:r>
          </a:p>
          <a:p>
            <a:pPr lvl="1">
              <a:spcAft>
                <a:spcPts val="0"/>
              </a:spcAft>
            </a:pPr>
            <a:r>
              <a:rPr lang="en-US" sz="700" dirty="0">
                <a:latin typeface="Arial" panose="020B0604020202020204" pitchFamily="34" charset="0"/>
                <a:cs typeface="Arial" panose="020B0604020202020204" pitchFamily="34" charset="0"/>
              </a:rPr>
              <a:t>Non-conformance exists on a distribution/substation asset, S5 will be canceled once a notification under Distribution or Substations is created</a:t>
            </a:r>
          </a:p>
          <a:p>
            <a:pPr marL="0" indent="0">
              <a:spcAft>
                <a:spcPts val="0"/>
              </a:spcAft>
              <a:buNone/>
            </a:pPr>
            <a:r>
              <a:rPr lang="en-US" sz="700" b="1" baseline="30000" dirty="0">
                <a:latin typeface="Arial" panose="020B0604020202020204" pitchFamily="34" charset="0"/>
                <a:cs typeface="Arial" panose="020B0604020202020204" pitchFamily="34" charset="0"/>
              </a:rPr>
              <a:t>5 </a:t>
            </a:r>
            <a:r>
              <a:rPr lang="en-US" sz="700" dirty="0">
                <a:latin typeface="Arial" panose="020B0604020202020204" pitchFamily="34" charset="0"/>
                <a:cs typeface="Arial" panose="020B0604020202020204" pitchFamily="34" charset="0"/>
              </a:rPr>
              <a:t>Effective in the 2020 Q3 report, we have automated the reporting for all three lines of businesses and further refined the criteria for EC and LC tags to include in the quarterly updates. As a result, some variances may be observed between the 2020 Q2 and 2020 Q3 data. </a:t>
            </a:r>
          </a:p>
          <a:p>
            <a:pPr marL="0" indent="0">
              <a:spcAft>
                <a:spcPts val="0"/>
              </a:spcAft>
              <a:buNone/>
            </a:pPr>
            <a:r>
              <a:rPr lang="en-US" sz="700" b="1" baseline="30000" dirty="0">
                <a:latin typeface="Arial" panose="020B0604020202020204" pitchFamily="34" charset="0"/>
                <a:cs typeface="Arial" panose="020B0604020202020204" pitchFamily="34" charset="0"/>
              </a:rPr>
              <a:t>6</a:t>
            </a:r>
            <a:r>
              <a:rPr lang="en-US" sz="700" dirty="0">
                <a:latin typeface="Arial" panose="020B0604020202020204" pitchFamily="34" charset="0"/>
                <a:cs typeface="Arial" panose="020B0604020202020204" pitchFamily="34" charset="0"/>
              </a:rPr>
              <a:t> Prior to further refining the criteria for the 2020 Q3 report, there were a number of tags included in the 2020 Q2 update, that are excluded in the 2020 Q3 report, such as tags created prior to 2019 or tags for removed equipment. </a:t>
            </a:r>
          </a:p>
          <a:p>
            <a:pPr marL="0" indent="0">
              <a:spcAft>
                <a:spcPts val="0"/>
              </a:spcAft>
              <a:buNone/>
            </a:pPr>
            <a:r>
              <a:rPr lang="en-US" sz="700" b="1" baseline="30000" dirty="0">
                <a:latin typeface="Arial" panose="020B0604020202020204" pitchFamily="34" charset="0"/>
                <a:cs typeface="Arial" panose="020B0604020202020204" pitchFamily="34" charset="0"/>
              </a:rPr>
              <a:t>7</a:t>
            </a:r>
            <a:r>
              <a:rPr lang="en-US" sz="700" b="1" dirty="0">
                <a:latin typeface="Arial" panose="020B0604020202020204" pitchFamily="34" charset="0"/>
                <a:cs typeface="Arial" panose="020B0604020202020204" pitchFamily="34" charset="0"/>
              </a:rPr>
              <a:t> </a:t>
            </a:r>
            <a:r>
              <a:rPr lang="en-US" sz="700" dirty="0">
                <a:latin typeface="Arial" panose="020B0604020202020204" pitchFamily="34" charset="0"/>
                <a:cs typeface="Arial" panose="020B0604020202020204" pitchFamily="34" charset="0"/>
              </a:rPr>
              <a:t>Starting in 2020 Q3, there are some WSIP Non-HFTD tags from the prior updates that are categorized under non-HFTD tags. </a:t>
            </a:r>
          </a:p>
          <a:p>
            <a:pPr marL="0" indent="0">
              <a:spcAft>
                <a:spcPts val="0"/>
              </a:spcAft>
              <a:buNone/>
            </a:pPr>
            <a:r>
              <a:rPr lang="en-US" sz="700" b="1" baseline="30000" dirty="0">
                <a:latin typeface="Arial" panose="020B0604020202020204" pitchFamily="34" charset="0"/>
                <a:cs typeface="Arial" panose="020B0604020202020204" pitchFamily="34" charset="0"/>
              </a:rPr>
              <a:t>8</a:t>
            </a:r>
            <a:r>
              <a:rPr lang="en-US" sz="700" b="1" dirty="0">
                <a:latin typeface="Arial" panose="020B0604020202020204" pitchFamily="34" charset="0"/>
                <a:cs typeface="Arial" panose="020B0604020202020204" pitchFamily="34" charset="0"/>
              </a:rPr>
              <a:t> </a:t>
            </a:r>
            <a:r>
              <a:rPr lang="en-US" sz="700" dirty="0">
                <a:latin typeface="Arial" panose="020B0604020202020204" pitchFamily="34" charset="0"/>
                <a:cs typeface="Arial" panose="020B0604020202020204" pitchFamily="34" charset="0"/>
              </a:rPr>
              <a:t>PG&amp;E has an ongoing effort to realign Electric Distribution GIS structures in Tiers 2 and 3 HFTD areas to their correct geographic location. This process uses high-accuracy LiDAR data and aerial imagery to spatially adjust structures and their associated attached equipment, to their real-world locations. This process can result in specific assets moving into or out of a HFTD</a:t>
            </a:r>
            <a:r>
              <a:rPr lang="en-US" sz="700" dirty="0">
                <a:solidFill>
                  <a:srgbClr val="FF0000"/>
                </a:solidFill>
                <a:latin typeface="Arial" panose="020B0604020202020204" pitchFamily="34" charset="0"/>
                <a:cs typeface="Arial" panose="020B0604020202020204" pitchFamily="34" charset="0"/>
              </a:rPr>
              <a:t>.</a:t>
            </a:r>
          </a:p>
          <a:p>
            <a:pPr marL="0" indent="0">
              <a:spcAft>
                <a:spcPts val="0"/>
              </a:spcAft>
              <a:buNone/>
            </a:pPr>
            <a:r>
              <a:rPr lang="en-US" sz="700" b="1" baseline="30000" dirty="0">
                <a:latin typeface="Arial" panose="020B0604020202020204" pitchFamily="34" charset="0"/>
                <a:cs typeface="Arial" panose="020B0604020202020204" pitchFamily="34" charset="0"/>
              </a:rPr>
              <a:t>9</a:t>
            </a:r>
            <a:r>
              <a:rPr lang="en-US" sz="700" b="1" dirty="0">
                <a:latin typeface="Arial" panose="020B0604020202020204" pitchFamily="34" charset="0"/>
                <a:cs typeface="Arial" panose="020B0604020202020204" pitchFamily="34" charset="0"/>
              </a:rPr>
              <a:t> </a:t>
            </a:r>
            <a:r>
              <a:rPr lang="en-US" sz="700" dirty="0">
                <a:latin typeface="Arial" panose="020B0604020202020204" pitchFamily="34" charset="0"/>
                <a:cs typeface="Arial" panose="020B0604020202020204" pitchFamily="34" charset="0"/>
              </a:rPr>
              <a:t>The WSIP substation tags reported in 2020 Q4 inadvertently excluded certain tags that qualified as WSIP tags. PG&amp;E has made the correction in its 2021 Q1 report. </a:t>
            </a:r>
            <a:endParaRPr lang="en-US" sz="700" dirty="0">
              <a:solidFill>
                <a:srgbClr val="FF0000"/>
              </a:solidFill>
              <a:latin typeface="Arial" panose="020B060402020202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463F6CB9-F4C4-4260-B8C4-5A98070DC8E0}"/>
              </a:ext>
            </a:extLst>
          </p:cNvPr>
          <p:cNvGraphicFramePr>
            <a:graphicFrameLocks noGrp="1"/>
          </p:cNvGraphicFramePr>
          <p:nvPr>
            <p:extLst>
              <p:ext uri="{D42A27DB-BD31-4B8C-83A1-F6EECF244321}">
                <p14:modId xmlns:p14="http://schemas.microsoft.com/office/powerpoint/2010/main" val="2178026576"/>
              </p:ext>
            </p:extLst>
          </p:nvPr>
        </p:nvGraphicFramePr>
        <p:xfrm>
          <a:off x="354563" y="1623293"/>
          <a:ext cx="11092062" cy="2869677"/>
        </p:xfrm>
        <a:graphic>
          <a:graphicData uri="http://schemas.openxmlformats.org/drawingml/2006/table">
            <a:tbl>
              <a:tblPr/>
              <a:tblGrid>
                <a:gridCol w="804956">
                  <a:extLst>
                    <a:ext uri="{9D8B030D-6E8A-4147-A177-3AD203B41FA5}">
                      <a16:colId xmlns:a16="http://schemas.microsoft.com/office/drawing/2014/main" val="138269458"/>
                    </a:ext>
                  </a:extLst>
                </a:gridCol>
                <a:gridCol w="398494">
                  <a:extLst>
                    <a:ext uri="{9D8B030D-6E8A-4147-A177-3AD203B41FA5}">
                      <a16:colId xmlns:a16="http://schemas.microsoft.com/office/drawing/2014/main" val="142330521"/>
                    </a:ext>
                  </a:extLst>
                </a:gridCol>
                <a:gridCol w="924504">
                  <a:extLst>
                    <a:ext uri="{9D8B030D-6E8A-4147-A177-3AD203B41FA5}">
                      <a16:colId xmlns:a16="http://schemas.microsoft.com/office/drawing/2014/main" val="1414201550"/>
                    </a:ext>
                  </a:extLst>
                </a:gridCol>
                <a:gridCol w="924504">
                  <a:extLst>
                    <a:ext uri="{9D8B030D-6E8A-4147-A177-3AD203B41FA5}">
                      <a16:colId xmlns:a16="http://schemas.microsoft.com/office/drawing/2014/main" val="3249465142"/>
                    </a:ext>
                  </a:extLst>
                </a:gridCol>
                <a:gridCol w="926498">
                  <a:extLst>
                    <a:ext uri="{9D8B030D-6E8A-4147-A177-3AD203B41FA5}">
                      <a16:colId xmlns:a16="http://schemas.microsoft.com/office/drawing/2014/main" val="56482201"/>
                    </a:ext>
                  </a:extLst>
                </a:gridCol>
                <a:gridCol w="926498">
                  <a:extLst>
                    <a:ext uri="{9D8B030D-6E8A-4147-A177-3AD203B41FA5}">
                      <a16:colId xmlns:a16="http://schemas.microsoft.com/office/drawing/2014/main" val="1954949422"/>
                    </a:ext>
                  </a:extLst>
                </a:gridCol>
                <a:gridCol w="926498">
                  <a:extLst>
                    <a:ext uri="{9D8B030D-6E8A-4147-A177-3AD203B41FA5}">
                      <a16:colId xmlns:a16="http://schemas.microsoft.com/office/drawing/2014/main" val="1753318427"/>
                    </a:ext>
                  </a:extLst>
                </a:gridCol>
                <a:gridCol w="876685">
                  <a:extLst>
                    <a:ext uri="{9D8B030D-6E8A-4147-A177-3AD203B41FA5}">
                      <a16:colId xmlns:a16="http://schemas.microsoft.com/office/drawing/2014/main" val="1959062114"/>
                    </a:ext>
                  </a:extLst>
                </a:gridCol>
                <a:gridCol w="876685">
                  <a:extLst>
                    <a:ext uri="{9D8B030D-6E8A-4147-A177-3AD203B41FA5}">
                      <a16:colId xmlns:a16="http://schemas.microsoft.com/office/drawing/2014/main" val="2071278464"/>
                    </a:ext>
                  </a:extLst>
                </a:gridCol>
                <a:gridCol w="876685">
                  <a:extLst>
                    <a:ext uri="{9D8B030D-6E8A-4147-A177-3AD203B41FA5}">
                      <a16:colId xmlns:a16="http://schemas.microsoft.com/office/drawing/2014/main" val="1617090639"/>
                    </a:ext>
                  </a:extLst>
                </a:gridCol>
                <a:gridCol w="876685">
                  <a:extLst>
                    <a:ext uri="{9D8B030D-6E8A-4147-A177-3AD203B41FA5}">
                      <a16:colId xmlns:a16="http://schemas.microsoft.com/office/drawing/2014/main" val="552089807"/>
                    </a:ext>
                  </a:extLst>
                </a:gridCol>
                <a:gridCol w="876685">
                  <a:extLst>
                    <a:ext uri="{9D8B030D-6E8A-4147-A177-3AD203B41FA5}">
                      <a16:colId xmlns:a16="http://schemas.microsoft.com/office/drawing/2014/main" val="1144042904"/>
                    </a:ext>
                  </a:extLst>
                </a:gridCol>
                <a:gridCol w="876685">
                  <a:extLst>
                    <a:ext uri="{9D8B030D-6E8A-4147-A177-3AD203B41FA5}">
                      <a16:colId xmlns:a16="http://schemas.microsoft.com/office/drawing/2014/main" val="3950229084"/>
                    </a:ext>
                  </a:extLst>
                </a:gridCol>
              </a:tblGrid>
              <a:tr h="475839">
                <a:tc>
                  <a:txBody>
                    <a:bodyPr/>
                    <a:lstStyle/>
                    <a:p>
                      <a:pPr algn="ctr" rtl="0" fontAlgn="ctr"/>
                      <a:r>
                        <a:rPr lang="en-US" sz="600" b="1" i="0" u="none" strike="noStrike">
                          <a:solidFill>
                            <a:srgbClr val="000000"/>
                          </a:solidFill>
                          <a:effectLst/>
                          <a:latin typeface="Arial" panose="020B0604020202020204" pitchFamily="34" charset="0"/>
                        </a:rPr>
                        <a:t>Asset Type</a:t>
                      </a:r>
                    </a:p>
                  </a:txBody>
                  <a:tcPr marL="6007" marR="6007" marT="600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Tag Type</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gridSpan="2">
                  <a:txBody>
                    <a:bodyPr/>
                    <a:lstStyle/>
                    <a:p>
                      <a:pPr algn="ctr" rtl="0" fontAlgn="ctr"/>
                      <a:r>
                        <a:rPr lang="en-US" sz="600" b="1" i="0" u="none" strike="noStrike">
                          <a:solidFill>
                            <a:srgbClr val="000000"/>
                          </a:solidFill>
                          <a:effectLst/>
                          <a:latin typeface="Arial" panose="020B0604020202020204" pitchFamily="34" charset="0"/>
                        </a:rPr>
                        <a:t>Inspection Source</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2019 Q4 Update</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(19Q4)</a:t>
                      </a:r>
                      <a:br>
                        <a:rPr lang="en-US" sz="600" b="1" i="0" u="none" strike="noStrike">
                          <a:solidFill>
                            <a:srgbClr val="000000"/>
                          </a:solidFill>
                          <a:effectLst/>
                          <a:latin typeface="Arial" panose="020B0604020202020204" pitchFamily="34" charset="0"/>
                        </a:rPr>
                      </a:br>
                      <a:r>
                        <a:rPr lang="en-US" sz="600" b="0" i="1" u="none" strike="noStrike">
                          <a:solidFill>
                            <a:srgbClr val="000000"/>
                          </a:solidFill>
                          <a:effectLst/>
                          <a:latin typeface="Arial" panose="020B0604020202020204" pitchFamily="34" charset="0"/>
                        </a:rPr>
                        <a:t>(data as of 10/31/19)</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2020 Q1</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(20Q1)</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(date as of 2/5/2020)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2020 Q2</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(20Q2)</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6/8/2020)</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2020 Q3 </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(20Q3)</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9/30/2020)</a:t>
                      </a:r>
                    </a:p>
                  </a:txBody>
                  <a:tcPr marL="6007" marR="6007" marT="60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2020 Q4 </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(20Q4)</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12/31/2020)</a:t>
                      </a:r>
                    </a:p>
                  </a:txBody>
                  <a:tcPr marL="6007" marR="6007" marT="60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2021 Q1</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(21Q4)</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3/31/2021)</a:t>
                      </a:r>
                    </a:p>
                  </a:txBody>
                  <a:tcPr marL="6007" marR="6007" marT="60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2021 Q2</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(21Q2)</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6/30/2021)</a:t>
                      </a:r>
                    </a:p>
                  </a:txBody>
                  <a:tcPr marL="6007" marR="6007" marT="60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2021 Q3</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(21Q3)</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9/30/2021)</a:t>
                      </a:r>
                    </a:p>
                  </a:txBody>
                  <a:tcPr marL="6007" marR="6007" marT="60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2021 Q4</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(21Q4)</a:t>
                      </a:r>
                      <a:br>
                        <a:rPr lang="en-US" sz="600" b="1" i="0" u="none" strike="noStrike">
                          <a:solidFill>
                            <a:srgbClr val="000000"/>
                          </a:solidFill>
                          <a:effectLst/>
                          <a:latin typeface="Arial" panose="020B0604020202020204" pitchFamily="34" charset="0"/>
                        </a:rPr>
                      </a:br>
                      <a:r>
                        <a:rPr lang="en-US" sz="600" b="1" i="0" u="none" strike="noStrike">
                          <a:solidFill>
                            <a:srgbClr val="000000"/>
                          </a:solidFill>
                          <a:effectLst/>
                          <a:latin typeface="Arial" panose="020B0604020202020204" pitchFamily="34" charset="0"/>
                        </a:rPr>
                        <a:t>(data as of 12/31/2021)</a:t>
                      </a:r>
                    </a:p>
                  </a:txBody>
                  <a:tcPr marL="6007" marR="6007" marT="60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extLst>
                  <a:ext uri="{0D108BD9-81ED-4DB2-BD59-A6C34878D82A}">
                    <a16:rowId xmlns:a16="http://schemas.microsoft.com/office/drawing/2014/main" val="380812455"/>
                  </a:ext>
                </a:extLst>
              </a:tr>
              <a:tr h="161053">
                <a:tc rowSpan="4">
                  <a:txBody>
                    <a:bodyPr/>
                    <a:lstStyle/>
                    <a:p>
                      <a:pPr algn="ctr" rtl="0" fontAlgn="ctr"/>
                      <a:r>
                        <a:rPr lang="en-US" sz="600" b="0" i="0" u="none" strike="noStrike">
                          <a:solidFill>
                            <a:srgbClr val="000000"/>
                          </a:solidFill>
                          <a:effectLst/>
                          <a:latin typeface="Arial" panose="020B0604020202020204" pitchFamily="34" charset="0"/>
                        </a:rPr>
                        <a:t>Electric Distribution</a:t>
                      </a:r>
                      <a:r>
                        <a:rPr lang="en-US" sz="600" b="0" i="0" u="none" strike="noStrike" baseline="30000">
                          <a:solidFill>
                            <a:srgbClr val="000000"/>
                          </a:solidFill>
                          <a:effectLst/>
                          <a:latin typeface="Arial" panose="020B0604020202020204" pitchFamily="34" charset="0"/>
                        </a:rPr>
                        <a:t> 4 </a:t>
                      </a:r>
                      <a:endParaRPr lang="en-US" sz="600" b="0" i="0" u="none" strike="noStrike">
                        <a:solidFill>
                          <a:srgbClr val="000000"/>
                        </a:solidFill>
                        <a:effectLst/>
                        <a:latin typeface="Arial" panose="020B0604020202020204" pitchFamily="34" charset="0"/>
                      </a:endParaRPr>
                    </a:p>
                  </a:txBody>
                  <a:tcPr marL="6007" marR="6007" marT="600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rtl="0" fontAlgn="ctr"/>
                      <a:r>
                        <a:rPr lang="en-US" sz="600" b="0" i="0" u="none" strike="noStrike">
                          <a:solidFill>
                            <a:srgbClr val="000000"/>
                          </a:solidFill>
                          <a:effectLst/>
                          <a:latin typeface="Arial" panose="020B0604020202020204" pitchFamily="34" charset="0"/>
                        </a:rPr>
                        <a:t>EC</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n-US" sz="600" b="0" i="0" u="none" strike="noStrike">
                          <a:solidFill>
                            <a:srgbClr val="000000"/>
                          </a:solidFill>
                          <a:effectLst/>
                          <a:latin typeface="Arial" panose="020B0604020202020204" pitchFamily="34" charset="0"/>
                        </a:rPr>
                        <a:t>HFTD</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WSIP </a:t>
                      </a:r>
                      <a:r>
                        <a:rPr lang="en-US" sz="700" b="0" i="0" u="none" strike="noStrike" baseline="30000">
                          <a:solidFill>
                            <a:srgbClr val="000000"/>
                          </a:solidFill>
                          <a:effectLst/>
                          <a:latin typeface="Arial" panose="020B0604020202020204" pitchFamily="34" charset="0"/>
                        </a:rPr>
                        <a:t>1,3</a:t>
                      </a:r>
                      <a:endParaRPr lang="en-US" sz="600" b="0"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189,305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189,305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225,928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208,510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207,010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206,284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205,229​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204,489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204,279</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4728685"/>
                  </a:ext>
                </a:extLst>
              </a:tr>
              <a:tr h="14641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rtl="0" fontAlgn="ctr"/>
                      <a:r>
                        <a:rPr lang="en-US" sz="600" b="0" i="0" u="none" strike="noStrike">
                          <a:solidFill>
                            <a:srgbClr val="000000"/>
                          </a:solidFill>
                          <a:effectLst/>
                          <a:latin typeface="Arial" panose="020B0604020202020204" pitchFamily="34" charset="0"/>
                        </a:rPr>
                        <a:t>Non-WSIP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60,043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69,041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42,926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84,949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99,970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105,637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167,889​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185,962</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191,050</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2550680"/>
                  </a:ext>
                </a:extLst>
              </a:tr>
              <a:tr h="146412">
                <a:tc vMerge="1">
                  <a:txBody>
                    <a:bodyPr/>
                    <a:lstStyle/>
                    <a:p>
                      <a:endParaRPr lang="en-US"/>
                    </a:p>
                  </a:txBody>
                  <a:tcPr/>
                </a:tc>
                <a:tc vMerge="1">
                  <a:txBody>
                    <a:bodyPr/>
                    <a:lstStyle/>
                    <a:p>
                      <a:endParaRPr lang="en-US"/>
                    </a:p>
                  </a:txBody>
                  <a:tcPr/>
                </a:tc>
                <a:tc gridSpan="2">
                  <a:txBody>
                    <a:bodyPr/>
                    <a:lstStyle/>
                    <a:p>
                      <a:pPr algn="ctr" rtl="0" fontAlgn="ctr"/>
                      <a:r>
                        <a:rPr lang="en-US" sz="600" b="0" i="0" u="none" strike="noStrike">
                          <a:solidFill>
                            <a:srgbClr val="000000"/>
                          </a:solidFill>
                          <a:effectLst/>
                          <a:latin typeface="Arial" panose="020B0604020202020204" pitchFamily="34" charset="0"/>
                        </a:rPr>
                        <a:t>Non-HFTD / Non-WSIP </a:t>
                      </a:r>
                      <a:r>
                        <a:rPr lang="en-US" sz="600" b="0" i="0" u="none" strike="noStrike" baseline="30000">
                          <a:solidFill>
                            <a:srgbClr val="000000"/>
                          </a:solidFill>
                          <a:effectLst/>
                          <a:latin typeface="Arial" panose="020B0604020202020204" pitchFamily="34" charset="0"/>
                        </a:rPr>
                        <a:t>2</a:t>
                      </a:r>
                      <a:endParaRPr lang="en-US" sz="600" b="0"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sz="600" b="0" i="0" u="none" strike="noStrike">
                          <a:solidFill>
                            <a:srgbClr val="000000"/>
                          </a:solidFill>
                          <a:effectLst/>
                          <a:latin typeface="Arial" panose="020B0604020202020204" pitchFamily="34" charset="0"/>
                        </a:rPr>
                        <a:t> </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n-US" sz="600" b="0" i="0" u="none" strike="noStrike">
                          <a:solidFill>
                            <a:srgbClr val="000000"/>
                          </a:solidFill>
                          <a:effectLst/>
                          <a:latin typeface="Arial" panose="020B0604020202020204" pitchFamily="34" charset="0"/>
                        </a:rPr>
                        <a:t>123,349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98,377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132,731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211,737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224,558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257,285​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318,678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366,123</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1697448"/>
                  </a:ext>
                </a:extLst>
              </a:tr>
              <a:tr h="153733">
                <a:tc vMerge="1">
                  <a:txBody>
                    <a:bodyPr/>
                    <a:lstStyle/>
                    <a:p>
                      <a:endParaRPr lang="en-US"/>
                    </a:p>
                  </a:txBody>
                  <a:tcPr/>
                </a:tc>
                <a:tc v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Subtotal</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249,348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381,695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367,231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426,190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518,717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536,479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630,403</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709,129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761,452</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711456465"/>
                  </a:ext>
                </a:extLst>
              </a:tr>
              <a:tr h="146412">
                <a:tc rowSpan="4">
                  <a:txBody>
                    <a:bodyPr/>
                    <a:lstStyle/>
                    <a:p>
                      <a:pPr algn="ctr" rtl="0" fontAlgn="ctr"/>
                      <a:r>
                        <a:rPr lang="en-US" sz="600" b="0" i="0" u="none" strike="noStrike">
                          <a:solidFill>
                            <a:srgbClr val="000000"/>
                          </a:solidFill>
                          <a:effectLst/>
                          <a:latin typeface="Arial" panose="020B0604020202020204" pitchFamily="34" charset="0"/>
                        </a:rPr>
                        <a:t>Electric Transmission</a:t>
                      </a:r>
                    </a:p>
                  </a:txBody>
                  <a:tcPr marL="6007" marR="6007" marT="600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rtl="0" fontAlgn="ctr"/>
                      <a:r>
                        <a:rPr lang="en-US" sz="600" b="0" i="0" u="none" strike="noStrike">
                          <a:solidFill>
                            <a:srgbClr val="000000"/>
                          </a:solidFill>
                          <a:effectLst/>
                          <a:latin typeface="Arial" panose="020B0604020202020204" pitchFamily="34" charset="0"/>
                        </a:rPr>
                        <a:t>LC</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n-US" sz="600" b="0" i="0" u="none" strike="noStrike">
                          <a:solidFill>
                            <a:srgbClr val="000000"/>
                          </a:solidFill>
                          <a:effectLst/>
                          <a:latin typeface="Arial" panose="020B0604020202020204" pitchFamily="34" charset="0"/>
                        </a:rPr>
                        <a:t>HFTD</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WSIP </a:t>
                      </a:r>
                      <a:r>
                        <a:rPr lang="en-US" sz="600" b="0" i="0" u="none" strike="noStrike" baseline="30000">
                          <a:solidFill>
                            <a:srgbClr val="000000"/>
                          </a:solidFill>
                          <a:effectLst/>
                          <a:latin typeface="Arial" panose="020B0604020202020204" pitchFamily="34" charset="0"/>
                        </a:rPr>
                        <a:t>5</a:t>
                      </a:r>
                      <a:endParaRPr lang="en-US" sz="600" b="0"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600" b="0" i="0" u="none" strike="noStrike">
                          <a:solidFill>
                            <a:srgbClr val="000000"/>
                          </a:solidFill>
                          <a:effectLst/>
                          <a:latin typeface="Arial" panose="020B0604020202020204" pitchFamily="34" charset="0"/>
                        </a:rPr>
                        <a:t>100,878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101,584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101,584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52,573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52,577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52,589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52,591​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52,596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52,612</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529072"/>
                  </a:ext>
                </a:extLst>
              </a:tr>
              <a:tr h="14641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rtl="0" fontAlgn="ctr"/>
                      <a:r>
                        <a:rPr lang="en-US" sz="600" b="0" i="0" u="none" strike="noStrike">
                          <a:solidFill>
                            <a:srgbClr val="000000"/>
                          </a:solidFill>
                          <a:effectLst/>
                          <a:latin typeface="Arial" panose="020B0604020202020204" pitchFamily="34" charset="0"/>
                        </a:rPr>
                        <a:t>Non-WSIP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600" b="0" i="0" u="none" strike="noStrike">
                          <a:solidFill>
                            <a:srgbClr val="000000"/>
                          </a:solidFill>
                          <a:effectLst/>
                          <a:latin typeface="Arial" panose="020B0604020202020204" pitchFamily="34" charset="0"/>
                        </a:rPr>
                        <a:t>4,619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5,355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14,088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19,489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21,285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22,778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37,186​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41,383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41,999</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5083501"/>
                  </a:ext>
                </a:extLst>
              </a:tr>
              <a:tr h="153733">
                <a:tc vMerge="1">
                  <a:txBody>
                    <a:bodyPr/>
                    <a:lstStyle/>
                    <a:p>
                      <a:endParaRPr lang="en-US"/>
                    </a:p>
                  </a:txBody>
                  <a:tcPr/>
                </a:tc>
                <a:tc vMerge="1">
                  <a:txBody>
                    <a:bodyPr/>
                    <a:lstStyle/>
                    <a:p>
                      <a:endParaRPr lang="en-US"/>
                    </a:p>
                  </a:txBody>
                  <a:tcPr/>
                </a:tc>
                <a:tc gridSpan="2">
                  <a:txBody>
                    <a:bodyPr/>
                    <a:lstStyle/>
                    <a:p>
                      <a:pPr algn="ctr" rtl="0" fontAlgn="ctr"/>
                      <a:r>
                        <a:rPr lang="en-US" sz="600" b="0" i="0" u="none" strike="noStrike">
                          <a:solidFill>
                            <a:srgbClr val="000000"/>
                          </a:solidFill>
                          <a:effectLst/>
                          <a:latin typeface="Arial" panose="020B0604020202020204" pitchFamily="34" charset="0"/>
                        </a:rPr>
                        <a:t>Non-HFTD / Non-WSIP </a:t>
                      </a:r>
                      <a:r>
                        <a:rPr lang="en-US" sz="600" b="0" i="0" u="none" strike="noStrike" baseline="30000">
                          <a:solidFill>
                            <a:srgbClr val="000000"/>
                          </a:solidFill>
                          <a:effectLst/>
                          <a:latin typeface="Arial" panose="020B0604020202020204" pitchFamily="34" charset="0"/>
                        </a:rPr>
                        <a:t>2</a:t>
                      </a:r>
                      <a:endParaRPr lang="en-US" sz="600" b="0"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sz="600" b="0" i="0" u="none" strike="noStrike">
                          <a:solidFill>
                            <a:srgbClr val="000000"/>
                          </a:solidFill>
                          <a:effectLst/>
                          <a:latin typeface="Arial" panose="020B0604020202020204" pitchFamily="34" charset="0"/>
                        </a:rPr>
                        <a:t> </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n-US" sz="600" b="0" i="0" u="none" strike="noStrike">
                          <a:solidFill>
                            <a:srgbClr val="000000"/>
                          </a:solidFill>
                          <a:effectLst/>
                          <a:latin typeface="Arial" panose="020B0604020202020204" pitchFamily="34" charset="0"/>
                        </a:rPr>
                        <a:t>13,761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18,167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45,375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57,605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59,588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72,053​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86,592</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97,065</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9996845"/>
                  </a:ext>
                </a:extLst>
              </a:tr>
              <a:tr h="153733">
                <a:tc vMerge="1">
                  <a:txBody>
                    <a:bodyPr/>
                    <a:lstStyle/>
                    <a:p>
                      <a:endParaRPr lang="en-US"/>
                    </a:p>
                  </a:txBody>
                  <a:tcPr/>
                </a:tc>
                <a:tc v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Subtotal</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105,497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120,700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133,839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117,437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131,467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134,955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161,830</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180,571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191,676</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756940254"/>
                  </a:ext>
                </a:extLst>
              </a:tr>
              <a:tr h="146412">
                <a:tc rowSpan="4">
                  <a:txBody>
                    <a:bodyPr/>
                    <a:lstStyle/>
                    <a:p>
                      <a:pPr algn="ctr" rtl="0" fontAlgn="ctr"/>
                      <a:r>
                        <a:rPr lang="en-US" sz="600" b="0" i="0" u="none" strike="noStrike">
                          <a:solidFill>
                            <a:srgbClr val="000000"/>
                          </a:solidFill>
                          <a:effectLst/>
                          <a:latin typeface="Arial" panose="020B0604020202020204" pitchFamily="34" charset="0"/>
                        </a:rPr>
                        <a:t>Electric Substation </a:t>
                      </a:r>
                      <a:r>
                        <a:rPr lang="en-US" sz="600" b="0" i="0" u="none" strike="noStrike" baseline="30000">
                          <a:solidFill>
                            <a:srgbClr val="000000"/>
                          </a:solidFill>
                          <a:effectLst/>
                          <a:latin typeface="Arial" panose="020B0604020202020204" pitchFamily="34" charset="0"/>
                        </a:rPr>
                        <a:t>7</a:t>
                      </a:r>
                      <a:endParaRPr lang="en-US" sz="600" b="0" i="0" u="none" strike="noStrike">
                        <a:solidFill>
                          <a:srgbClr val="000000"/>
                        </a:solidFill>
                        <a:effectLst/>
                        <a:latin typeface="Arial" panose="020B0604020202020204" pitchFamily="34" charset="0"/>
                      </a:endParaRPr>
                    </a:p>
                  </a:txBody>
                  <a:tcPr marL="6007" marR="6007" marT="600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rtl="0" fontAlgn="ctr"/>
                      <a:r>
                        <a:rPr lang="en-US" sz="600" b="0" i="0" u="none" strike="noStrike">
                          <a:solidFill>
                            <a:srgbClr val="000000"/>
                          </a:solidFill>
                          <a:effectLst/>
                          <a:latin typeface="Arial" panose="020B0604020202020204" pitchFamily="34" charset="0"/>
                        </a:rPr>
                        <a:t>LC</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n-US" sz="600" b="0" i="0" u="none" strike="noStrike">
                          <a:solidFill>
                            <a:srgbClr val="000000"/>
                          </a:solidFill>
                          <a:effectLst/>
                          <a:latin typeface="Arial" panose="020B0604020202020204" pitchFamily="34" charset="0"/>
                        </a:rPr>
                        <a:t>HFTD</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600" b="0" i="0" u="none" strike="noStrike">
                          <a:solidFill>
                            <a:srgbClr val="000000"/>
                          </a:solidFill>
                          <a:effectLst/>
                          <a:latin typeface="Arial" panose="020B0604020202020204" pitchFamily="34" charset="0"/>
                        </a:rPr>
                        <a:t>3,144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3,150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3,157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3,057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3,057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3,659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3,663​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3,663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3,663</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1793275"/>
                  </a:ext>
                </a:extLst>
              </a:tr>
              <a:tr h="14641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rtl="0" fontAlgn="ctr"/>
                      <a:r>
                        <a:rPr lang="en-US" sz="600" b="0" i="0" u="none" strike="noStrike">
                          <a:solidFill>
                            <a:srgbClr val="000000"/>
                          </a:solidFill>
                          <a:effectLst/>
                          <a:latin typeface="Arial" panose="020B0604020202020204" pitchFamily="34" charset="0"/>
                        </a:rPr>
                        <a:t>Non-WSIP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600" b="0" i="0" u="none" strike="noStrike">
                          <a:solidFill>
                            <a:srgbClr val="000000"/>
                          </a:solidFill>
                          <a:effectLst/>
                          <a:latin typeface="Arial" panose="020B0604020202020204" pitchFamily="34" charset="0"/>
                        </a:rPr>
                        <a:t>3,132</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3,531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3,960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5,311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5,920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5,850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8,788​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9,346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9,836</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4259884"/>
                  </a:ext>
                </a:extLst>
              </a:tr>
              <a:tr h="146412">
                <a:tc vMerge="1">
                  <a:txBody>
                    <a:bodyPr/>
                    <a:lstStyle/>
                    <a:p>
                      <a:endParaRPr lang="en-US"/>
                    </a:p>
                  </a:txBody>
                  <a:tcPr/>
                </a:tc>
                <a:tc vMerge="1">
                  <a:txBody>
                    <a:bodyPr/>
                    <a:lstStyle/>
                    <a:p>
                      <a:endParaRPr lang="en-US"/>
                    </a:p>
                  </a:txBody>
                  <a:tcPr/>
                </a:tc>
                <a:tc gridSpan="2">
                  <a:txBody>
                    <a:bodyPr/>
                    <a:lstStyle/>
                    <a:p>
                      <a:pPr algn="ctr" rtl="0" fontAlgn="ctr"/>
                      <a:r>
                        <a:rPr lang="en-US" sz="600" b="0" i="0" u="none" strike="noStrike">
                          <a:solidFill>
                            <a:srgbClr val="000000"/>
                          </a:solidFill>
                          <a:effectLst/>
                          <a:latin typeface="Arial" panose="020B0604020202020204" pitchFamily="34" charset="0"/>
                        </a:rPr>
                        <a:t>Non-HFTD / Non-WSIP </a:t>
                      </a:r>
                      <a:r>
                        <a:rPr lang="en-US" sz="600" b="0" i="0" u="none" strike="noStrike" baseline="30000">
                          <a:solidFill>
                            <a:srgbClr val="000000"/>
                          </a:solidFill>
                          <a:effectLst/>
                          <a:latin typeface="Arial" panose="020B0604020202020204" pitchFamily="34" charset="0"/>
                        </a:rPr>
                        <a:t>2</a:t>
                      </a:r>
                      <a:endParaRPr lang="en-US" sz="600" b="0"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sz="600" b="0" i="0" u="none" strike="noStrike">
                          <a:solidFill>
                            <a:srgbClr val="000000"/>
                          </a:solidFill>
                          <a:effectLst/>
                          <a:latin typeface="Arial" panose="020B0604020202020204" pitchFamily="34" charset="0"/>
                        </a:rPr>
                        <a:t> </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ctr"/>
                      <a:r>
                        <a:rPr lang="en-US" sz="600" b="0" i="0" u="none" strike="noStrike">
                          <a:solidFill>
                            <a:srgbClr val="000000"/>
                          </a:solidFill>
                          <a:effectLst/>
                          <a:latin typeface="Arial" panose="020B0604020202020204" pitchFamily="34" charset="0"/>
                        </a:rPr>
                        <a:t>5987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7,882</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11,415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14,807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16,477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18,845​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20,769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600" b="0" i="0" u="none" strike="noStrike">
                          <a:solidFill>
                            <a:srgbClr val="000000"/>
                          </a:solidFill>
                          <a:effectLst/>
                          <a:latin typeface="Arial" panose="020B0604020202020204" pitchFamily="34" charset="0"/>
                        </a:rPr>
                        <a:t>23,163</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87782"/>
                  </a:ext>
                </a:extLst>
              </a:tr>
              <a:tr h="153733">
                <a:tc vMerge="1">
                  <a:txBody>
                    <a:bodyPr/>
                    <a:lstStyle/>
                    <a:p>
                      <a:endParaRPr lang="en-US"/>
                    </a:p>
                  </a:txBody>
                  <a:tcPr/>
                </a:tc>
                <a:tc v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Subtotal</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6,276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12,668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14,999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19,783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23,784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25,986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31,296</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33,778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600" b="1" i="0" u="none" strike="noStrike">
                          <a:solidFill>
                            <a:srgbClr val="000000"/>
                          </a:solidFill>
                          <a:effectLst/>
                          <a:latin typeface="Arial" panose="020B0604020202020204" pitchFamily="34" charset="0"/>
                        </a:rPr>
                        <a:t>36,662</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55568490"/>
                  </a:ext>
                </a:extLst>
              </a:tr>
              <a:tr h="146412">
                <a:tc rowSpan="4" gridSpan="2">
                  <a:txBody>
                    <a:bodyPr/>
                    <a:lstStyle/>
                    <a:p>
                      <a:pPr algn="ctr" rtl="0" fontAlgn="ctr"/>
                      <a:r>
                        <a:rPr lang="en-US" sz="600" b="1" i="0" u="none" strike="noStrike">
                          <a:solidFill>
                            <a:srgbClr val="000000"/>
                          </a:solidFill>
                          <a:effectLst/>
                          <a:latin typeface="Arial" panose="020B0604020202020204" pitchFamily="34" charset="0"/>
                        </a:rPr>
                        <a:t>Grand Total</a:t>
                      </a:r>
                    </a:p>
                  </a:txBody>
                  <a:tcPr marL="6007" marR="6007" marT="600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F0FF"/>
                    </a:solidFill>
                  </a:tcPr>
                </a:tc>
                <a:tc rowSpan="4" h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293,327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294,039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330,669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264,140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262,644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262,532</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230,690</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260,748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260,554</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extLst>
                  <a:ext uri="{0D108BD9-81ED-4DB2-BD59-A6C34878D82A}">
                    <a16:rowId xmlns:a16="http://schemas.microsoft.com/office/drawing/2014/main" val="2349283059"/>
                  </a:ext>
                </a:extLst>
              </a:tr>
              <a:tr h="146412">
                <a:tc gridSpan="2" vMerge="1">
                  <a:txBody>
                    <a:bodyPr/>
                    <a:lstStyle/>
                    <a:p>
                      <a:endParaRPr lang="en-US"/>
                    </a:p>
                  </a:txBody>
                  <a:tcPr/>
                </a:tc>
                <a:tc hMerge="1" v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Non-WSIP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67,794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77,927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60,974</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109,749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127,175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134,265</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212,231</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236,691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242,885</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extLst>
                  <a:ext uri="{0D108BD9-81ED-4DB2-BD59-A6C34878D82A}">
                    <a16:rowId xmlns:a16="http://schemas.microsoft.com/office/drawing/2014/main" val="1888562679"/>
                  </a:ext>
                </a:extLst>
              </a:tr>
              <a:tr h="146412">
                <a:tc gridSpan="2" vMerge="1">
                  <a:txBody>
                    <a:bodyPr/>
                    <a:lstStyle/>
                    <a:p>
                      <a:endParaRPr lang="en-US"/>
                    </a:p>
                  </a:txBody>
                  <a:tcPr/>
                </a:tc>
                <a:tc hMerge="1" v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Non-HFTD / Non-WSIP</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a:txBody>
                    <a:bodyPr/>
                    <a:lstStyle/>
                    <a:p>
                      <a:pPr algn="ctr" fontAlgn="ctr"/>
                      <a:r>
                        <a:rPr lang="en-US" sz="600" b="1" i="0" u="none" strike="noStrike">
                          <a:solidFill>
                            <a:srgbClr val="000000"/>
                          </a:solidFill>
                          <a:effectLst/>
                          <a:latin typeface="Arial" panose="020B0604020202020204" pitchFamily="34" charset="0"/>
                        </a:rPr>
                        <a:t> </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n-US" sz="600" b="1" i="0" u="none" strike="noStrike">
                          <a:solidFill>
                            <a:srgbClr val="000000"/>
                          </a:solidFill>
                          <a:effectLst/>
                          <a:latin typeface="Arial" panose="020B0604020202020204" pitchFamily="34" charset="0"/>
                        </a:rPr>
                        <a:t>143,097</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124,426</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189,521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284,149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300,623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338,478</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426,039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600" b="1" i="0" u="none" strike="noStrike">
                          <a:solidFill>
                            <a:srgbClr val="000000"/>
                          </a:solidFill>
                          <a:effectLst/>
                          <a:latin typeface="Arial" panose="020B0604020202020204" pitchFamily="34" charset="0"/>
                        </a:rPr>
                        <a:t>486,351</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extLst>
                  <a:ext uri="{0D108BD9-81ED-4DB2-BD59-A6C34878D82A}">
                    <a16:rowId xmlns:a16="http://schemas.microsoft.com/office/drawing/2014/main" val="980964204"/>
                  </a:ext>
                </a:extLst>
              </a:tr>
              <a:tr h="153733">
                <a:tc gridSpan="2" vMerge="1">
                  <a:txBody>
                    <a:bodyPr/>
                    <a:lstStyle/>
                    <a:p>
                      <a:endParaRPr lang="en-US"/>
                    </a:p>
                  </a:txBody>
                  <a:tcPr/>
                </a:tc>
                <a:tc hMerge="1" vMerge="1">
                  <a:txBody>
                    <a:bodyPr/>
                    <a:lstStyle/>
                    <a:p>
                      <a:endParaRPr lang="en-US"/>
                    </a:p>
                  </a:txBody>
                  <a:tcPr/>
                </a:tc>
                <a:tc gridSpan="2">
                  <a:txBody>
                    <a:bodyPr/>
                    <a:lstStyle/>
                    <a:p>
                      <a:pPr algn="ctr" rtl="0" fontAlgn="ctr"/>
                      <a:r>
                        <a:rPr lang="en-US" sz="600" b="1" i="0" u="none" strike="noStrike">
                          <a:solidFill>
                            <a:srgbClr val="000000"/>
                          </a:solidFill>
                          <a:effectLst/>
                          <a:latin typeface="Arial" panose="020B0604020202020204" pitchFamily="34" charset="0"/>
                        </a:rPr>
                        <a:t>Total</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hMerge="1">
                  <a:txBody>
                    <a:bodyPr/>
                    <a:lstStyle/>
                    <a:p>
                      <a:endParaRPr lang="en-US"/>
                    </a:p>
                  </a:txBody>
                  <a:tcPr/>
                </a:tc>
                <a:tc>
                  <a:txBody>
                    <a:bodyPr/>
                    <a:lstStyle/>
                    <a:p>
                      <a:pPr algn="ctr" rtl="0" fontAlgn="ctr"/>
                      <a:r>
                        <a:rPr lang="en-US" sz="600" b="1" i="0" u="none" strike="noStrike">
                          <a:solidFill>
                            <a:srgbClr val="000000"/>
                          </a:solidFill>
                          <a:effectLst/>
                          <a:latin typeface="Arial" panose="020B0604020202020204" pitchFamily="34" charset="0"/>
                        </a:rPr>
                        <a:t>361,121</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515,063</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516,069</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563,410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673,968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697,420</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823,529</a:t>
                      </a:r>
                      <a:r>
                        <a:rPr lang="en-US" sz="700" b="0" i="0" u="none" strike="noStrike">
                          <a:solidFill>
                            <a:srgbClr val="000000"/>
                          </a:solidFill>
                          <a:effectLst/>
                          <a:latin typeface="Arial" panose="020B0604020202020204" pitchFamily="34" charset="0"/>
                        </a:rPr>
                        <a:t>​</a:t>
                      </a:r>
                      <a:endParaRPr lang="en-US" sz="600" b="1" i="0" u="none" strike="noStrike">
                        <a:solidFill>
                          <a:srgbClr val="000000"/>
                        </a:solidFill>
                        <a:effectLst/>
                        <a:latin typeface="Arial" panose="020B0604020202020204" pitchFamily="34" charset="0"/>
                      </a:endParaRP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a:solidFill>
                            <a:srgbClr val="000000"/>
                          </a:solidFill>
                          <a:effectLst/>
                          <a:latin typeface="Arial" panose="020B0604020202020204" pitchFamily="34" charset="0"/>
                        </a:rPr>
                        <a:t>923,478</a:t>
                      </a:r>
                    </a:p>
                  </a:txBody>
                  <a:tcPr marL="6007" marR="6007" marT="60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a:txBody>
                    <a:bodyPr/>
                    <a:lstStyle/>
                    <a:p>
                      <a:pPr algn="ctr" rtl="0" fontAlgn="ctr"/>
                      <a:r>
                        <a:rPr lang="en-US" sz="600" b="1" i="0" u="none" strike="noStrike" dirty="0">
                          <a:solidFill>
                            <a:srgbClr val="000000"/>
                          </a:solidFill>
                          <a:effectLst/>
                          <a:latin typeface="Arial" panose="020B0604020202020204" pitchFamily="34" charset="0"/>
                        </a:rPr>
                        <a:t>989,790</a:t>
                      </a:r>
                    </a:p>
                  </a:txBody>
                  <a:tcPr marL="6007" marR="6007" marT="600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extLst>
                  <a:ext uri="{0D108BD9-81ED-4DB2-BD59-A6C34878D82A}">
                    <a16:rowId xmlns:a16="http://schemas.microsoft.com/office/drawing/2014/main" val="2981775361"/>
                  </a:ext>
                </a:extLst>
              </a:tr>
            </a:tbl>
          </a:graphicData>
        </a:graphic>
      </p:graphicFrame>
    </p:spTree>
    <p:extLst>
      <p:ext uri="{BB962C8B-B14F-4D97-AF65-F5344CB8AC3E}">
        <p14:creationId xmlns:p14="http://schemas.microsoft.com/office/powerpoint/2010/main" val="63322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 name="think-cell Slide" r:id="rId6" imgW="592" imgH="591" progId="TCLayout.ActiveDocument.1">
                  <p:embed/>
                </p:oleObj>
              </mc:Choice>
              <mc:Fallback>
                <p:oleObj name="think-cell Slide" r:id="rId6" imgW="592" imgH="591" progId="TCLayout.ActiveDocument.1">
                  <p:embed/>
                  <p:pic>
                    <p:nvPicPr>
                      <p:cNvPr id="5" name="Object 4"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US" sz="3200">
              <a:latin typeface="Arial Black" panose="020B0A04020102020204" pitchFamily="34" charset="0"/>
              <a:sym typeface="Arial Black" panose="020B0A04020102020204" pitchFamily="34" charset="0"/>
            </a:endParaRPr>
          </a:p>
        </p:txBody>
      </p:sp>
      <p:sp>
        <p:nvSpPr>
          <p:cNvPr id="3" name="Title 2"/>
          <p:cNvSpPr>
            <a:spLocks noGrp="1"/>
          </p:cNvSpPr>
          <p:nvPr>
            <p:ph type="title"/>
          </p:nvPr>
        </p:nvSpPr>
        <p:spPr/>
        <p:txBody>
          <a:bodyPr/>
          <a:lstStyle/>
          <a:p>
            <a:pPr>
              <a:lnSpc>
                <a:spcPct val="100000"/>
              </a:lnSpc>
            </a:pPr>
            <a:r>
              <a:rPr lang="en-US" sz="1600" dirty="0"/>
              <a:t>Compliance Plan Quarterly Update – Q4 2021</a:t>
            </a:r>
            <a:br>
              <a:rPr lang="en-US" sz="2000" dirty="0"/>
            </a:br>
            <a:r>
              <a:rPr lang="en-US" sz="2800" dirty="0"/>
              <a:t>Table 3: Summary of Inspection Results</a:t>
            </a:r>
            <a:endParaRPr lang="en-US" dirty="0"/>
          </a:p>
        </p:txBody>
      </p:sp>
      <p:sp>
        <p:nvSpPr>
          <p:cNvPr id="8" name="Text Placeholder 24"/>
          <p:cNvSpPr>
            <a:spLocks noGrp="1"/>
          </p:cNvSpPr>
          <p:nvPr>
            <p:ph type="body" sz="quarter" idx="13"/>
          </p:nvPr>
        </p:nvSpPr>
        <p:spPr>
          <a:xfrm>
            <a:off x="346328" y="1108215"/>
            <a:ext cx="11500887" cy="246221"/>
          </a:xfrm>
        </p:spPr>
        <p:txBody>
          <a:bodyPr/>
          <a:lstStyle/>
          <a:p>
            <a:r>
              <a:rPr lang="en-US"/>
              <a:t>Table 3 summarizes the total tags created since January 1, 2019, by quarterly update and by priority.</a:t>
            </a:r>
          </a:p>
        </p:txBody>
      </p:sp>
      <p:sp>
        <p:nvSpPr>
          <p:cNvPr id="7" name="TextBox 25"/>
          <p:cNvSpPr txBox="1">
            <a:spLocks/>
          </p:cNvSpPr>
          <p:nvPr/>
        </p:nvSpPr>
        <p:spPr>
          <a:xfrm>
            <a:off x="346325" y="5928967"/>
            <a:ext cx="11083671" cy="596953"/>
          </a:xfrm>
          <a:prstGeom prst="rect">
            <a:avLst/>
          </a:prstGeom>
          <a:ln w="9525">
            <a:noFill/>
          </a:ln>
          <a:extLst>
            <a:ext uri="{91240B29-F687-4F45-9708-019B960494DF}">
              <a14:hiddenLine xmlns:a14="http://schemas.microsoft.com/office/drawing/2010/main" w="9525" cap="flat" cmpd="sng" algn="ctr">
                <a:solidFill>
                  <a:schemeClr val="tx1">
                    <a:lumMod val="100000"/>
                    <a:alpha val="0"/>
                  </a:schemeClr>
                </a:solidFill>
                <a:prstDash val="solid"/>
                <a:round/>
                <a:headEnd type="none" w="med" len="med"/>
                <a:tailEnd type="none" w="med" len="med"/>
              </a14:hiddenLine>
            </a:ext>
          </a:extLst>
        </p:spPr>
        <p:txBody>
          <a:bodyPr lIns="45720" rIns="45720"/>
          <a:lstStyle>
            <a:lvl1pPr marL="112713" indent="-112713" algn="l" defTabSz="914400" rtl="0" eaLnBrk="1" latinLnBrk="0" hangingPunct="1">
              <a:lnSpc>
                <a:spcPct val="100000"/>
              </a:lnSpc>
              <a:spcBef>
                <a:spcPts val="0"/>
              </a:spcBef>
              <a:spcAft>
                <a:spcPts val="600"/>
              </a:spcAft>
              <a:buFont typeface="Wingdings" panose="05000000000000000000" pitchFamily="2" charset="2"/>
              <a:buChar char="§"/>
              <a:defRPr lang="en-US" sz="1500" b="0" kern="1200" dirty="0" smtClean="0">
                <a:solidFill>
                  <a:schemeClr val="tx1"/>
                </a:solidFill>
                <a:latin typeface="+mn-lt"/>
                <a:ea typeface="+mn-ea"/>
                <a:cs typeface="+mn-cs"/>
              </a:defRPr>
            </a:lvl1pPr>
            <a:lvl2pPr marL="233363" indent="-120650" algn="l" defTabSz="914400" rtl="0" eaLnBrk="1" latinLnBrk="0" hangingPunct="1">
              <a:lnSpc>
                <a:spcPct val="100000"/>
              </a:lnSpc>
              <a:spcBef>
                <a:spcPts val="0"/>
              </a:spcBef>
              <a:spcAft>
                <a:spcPts val="600"/>
              </a:spcAft>
              <a:buFont typeface="Arial" panose="020B0604020202020204" pitchFamily="34" charset="0"/>
              <a:buChar char="­"/>
              <a:defRPr lang="en-US" sz="1500" b="0" kern="1200" dirty="0" smtClean="0">
                <a:solidFill>
                  <a:schemeClr val="tx1"/>
                </a:solidFill>
                <a:latin typeface="+mn-lt"/>
                <a:ea typeface="+mn-ea"/>
                <a:cs typeface="+mn-cs"/>
              </a:defRPr>
            </a:lvl2pPr>
            <a:lvl3pPr marL="344488" indent="-111125"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500" b="0" kern="1200" dirty="0" smtClean="0">
                <a:solidFill>
                  <a:schemeClr val="tx1"/>
                </a:solidFill>
                <a:latin typeface="+mn-lt"/>
                <a:ea typeface="+mn-ea"/>
                <a:cs typeface="+mn-cs"/>
              </a:defRPr>
            </a:lvl3pPr>
            <a:lvl4pPr marL="457200" indent="-112713" algn="l" defTabSz="914400" rtl="0" eaLnBrk="1" latinLnBrk="0" hangingPunct="1">
              <a:lnSpc>
                <a:spcPct val="100000"/>
              </a:lnSpc>
              <a:spcBef>
                <a:spcPts val="0"/>
              </a:spcBef>
              <a:spcAft>
                <a:spcPts val="600"/>
              </a:spcAft>
              <a:buClr>
                <a:schemeClr val="tx1"/>
              </a:buClr>
              <a:buFont typeface="Arial" panose="020B0604020202020204" pitchFamily="34" charset="0"/>
              <a:buChar char="­"/>
              <a:defRPr lang="en-US" sz="1500" b="0" kern="1200" dirty="0" smtClean="0">
                <a:solidFill>
                  <a:schemeClr val="tx1"/>
                </a:solidFill>
                <a:latin typeface="+mn-lt"/>
                <a:ea typeface="+mn-ea"/>
                <a:cs typeface="+mn-cs"/>
              </a:defRPr>
            </a:lvl4pPr>
            <a:lvl5pPr marL="569913" indent="-112713"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500" b="0" kern="1200" baseline="0" dirty="0" smtClean="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None/>
            </a:pPr>
            <a:r>
              <a:rPr lang="en-US" sz="900" baseline="30000" dirty="0">
                <a:ea typeface="Calibri" panose="020F0502020204030204" pitchFamily="34" charset="0"/>
                <a:cs typeface="Times New Roman" panose="02020603050405020304" pitchFamily="18" charset="0"/>
              </a:rPr>
              <a:t>10 </a:t>
            </a:r>
            <a:r>
              <a:rPr lang="en-US" sz="900" dirty="0">
                <a:ea typeface="Calibri" panose="020F0502020204030204" pitchFamily="34" charset="0"/>
                <a:cs typeface="Times New Roman" panose="02020603050405020304" pitchFamily="18" charset="0"/>
              </a:rPr>
              <a:t>For distribution tags, PG&amp;E's 2020 Q1 update included all Emergency A tags associated with Emergency/Restoration program for Distribution tags. Starting with the Q2 update, PG&amp;E only includes inspection related A-tags associated with Overhead (OH) Expense and Overhead (OH )Capital.</a:t>
            </a:r>
          </a:p>
          <a:p>
            <a:pPr marL="0" indent="0">
              <a:spcAft>
                <a:spcPts val="0"/>
              </a:spcAft>
              <a:buNone/>
            </a:pPr>
            <a:r>
              <a:rPr lang="en-US" sz="900" baseline="30000" dirty="0"/>
              <a:t>11 </a:t>
            </a:r>
            <a:r>
              <a:rPr lang="en-US" sz="900" dirty="0"/>
              <a:t>Priority H tags in the 2019 Q4 Update were reported as either E or F</a:t>
            </a:r>
          </a:p>
          <a:p>
            <a:pPr marL="0" indent="0">
              <a:spcAft>
                <a:spcPts val="0"/>
              </a:spcAft>
              <a:buNone/>
            </a:pPr>
            <a:endParaRPr lang="en-US" sz="900" dirty="0">
              <a:latin typeface="Arial" panose="020B0604020202020204" pitchFamily="34" charset="0"/>
              <a:cs typeface="Arial" panose="020B0604020202020204" pitchFamily="34" charset="0"/>
            </a:endParaRPr>
          </a:p>
          <a:p>
            <a:pPr marL="0" indent="0">
              <a:spcAft>
                <a:spcPts val="0"/>
              </a:spcAft>
              <a:buNone/>
            </a:pPr>
            <a:endParaRPr lang="en-US" sz="900" dirty="0">
              <a:latin typeface="+mj-lt"/>
            </a:endParaRPr>
          </a:p>
          <a:p>
            <a:pPr marL="0" indent="0">
              <a:spcAft>
                <a:spcPts val="0"/>
              </a:spcAft>
              <a:buNone/>
            </a:pPr>
            <a:endParaRPr lang="en-US" sz="1050" dirty="0">
              <a:latin typeface="+mj-lt"/>
              <a:ea typeface="Calibri" panose="020F0502020204030204" pitchFamily="34" charset="0"/>
              <a:cs typeface="Times New Roman" panose="02020603050405020304" pitchFamily="18" charset="0"/>
            </a:endParaRPr>
          </a:p>
        </p:txBody>
      </p:sp>
      <p:graphicFrame>
        <p:nvGraphicFramePr>
          <p:cNvPr id="10" name="Table 9">
            <a:extLst>
              <a:ext uri="{FF2B5EF4-FFF2-40B4-BE49-F238E27FC236}">
                <a16:creationId xmlns:a16="http://schemas.microsoft.com/office/drawing/2014/main" id="{BE734AC5-E093-46F4-8229-FBB695866656}"/>
              </a:ext>
            </a:extLst>
          </p:cNvPr>
          <p:cNvGraphicFramePr>
            <a:graphicFrameLocks noGrp="1"/>
          </p:cNvGraphicFramePr>
          <p:nvPr>
            <p:extLst>
              <p:ext uri="{D42A27DB-BD31-4B8C-83A1-F6EECF244321}">
                <p14:modId xmlns:p14="http://schemas.microsoft.com/office/powerpoint/2010/main" val="3814328744"/>
              </p:ext>
            </p:extLst>
          </p:nvPr>
        </p:nvGraphicFramePr>
        <p:xfrm>
          <a:off x="346325" y="1459469"/>
          <a:ext cx="10469722" cy="4519320"/>
        </p:xfrm>
        <a:graphic>
          <a:graphicData uri="http://schemas.openxmlformats.org/drawingml/2006/table">
            <a:tbl>
              <a:tblPr/>
              <a:tblGrid>
                <a:gridCol w="1239568">
                  <a:extLst>
                    <a:ext uri="{9D8B030D-6E8A-4147-A177-3AD203B41FA5}">
                      <a16:colId xmlns:a16="http://schemas.microsoft.com/office/drawing/2014/main" val="3543186619"/>
                    </a:ext>
                  </a:extLst>
                </a:gridCol>
                <a:gridCol w="686397">
                  <a:extLst>
                    <a:ext uri="{9D8B030D-6E8A-4147-A177-3AD203B41FA5}">
                      <a16:colId xmlns:a16="http://schemas.microsoft.com/office/drawing/2014/main" val="3952090741"/>
                    </a:ext>
                  </a:extLst>
                </a:gridCol>
                <a:gridCol w="686397">
                  <a:extLst>
                    <a:ext uri="{9D8B030D-6E8A-4147-A177-3AD203B41FA5}">
                      <a16:colId xmlns:a16="http://schemas.microsoft.com/office/drawing/2014/main" val="3238063788"/>
                    </a:ext>
                  </a:extLst>
                </a:gridCol>
                <a:gridCol w="625577">
                  <a:extLst>
                    <a:ext uri="{9D8B030D-6E8A-4147-A177-3AD203B41FA5}">
                      <a16:colId xmlns:a16="http://schemas.microsoft.com/office/drawing/2014/main" val="3896784071"/>
                    </a:ext>
                  </a:extLst>
                </a:gridCol>
                <a:gridCol w="625577">
                  <a:extLst>
                    <a:ext uri="{9D8B030D-6E8A-4147-A177-3AD203B41FA5}">
                      <a16:colId xmlns:a16="http://schemas.microsoft.com/office/drawing/2014/main" val="3410259354"/>
                    </a:ext>
                  </a:extLst>
                </a:gridCol>
                <a:gridCol w="625577">
                  <a:extLst>
                    <a:ext uri="{9D8B030D-6E8A-4147-A177-3AD203B41FA5}">
                      <a16:colId xmlns:a16="http://schemas.microsoft.com/office/drawing/2014/main" val="4147281830"/>
                    </a:ext>
                  </a:extLst>
                </a:gridCol>
                <a:gridCol w="625577">
                  <a:extLst>
                    <a:ext uri="{9D8B030D-6E8A-4147-A177-3AD203B41FA5}">
                      <a16:colId xmlns:a16="http://schemas.microsoft.com/office/drawing/2014/main" val="3174892902"/>
                    </a:ext>
                  </a:extLst>
                </a:gridCol>
                <a:gridCol w="625577">
                  <a:extLst>
                    <a:ext uri="{9D8B030D-6E8A-4147-A177-3AD203B41FA5}">
                      <a16:colId xmlns:a16="http://schemas.microsoft.com/office/drawing/2014/main" val="134605783"/>
                    </a:ext>
                  </a:extLst>
                </a:gridCol>
                <a:gridCol w="625577">
                  <a:extLst>
                    <a:ext uri="{9D8B030D-6E8A-4147-A177-3AD203B41FA5}">
                      <a16:colId xmlns:a16="http://schemas.microsoft.com/office/drawing/2014/main" val="1572093075"/>
                    </a:ext>
                  </a:extLst>
                </a:gridCol>
                <a:gridCol w="556068">
                  <a:extLst>
                    <a:ext uri="{9D8B030D-6E8A-4147-A177-3AD203B41FA5}">
                      <a16:colId xmlns:a16="http://schemas.microsoft.com/office/drawing/2014/main" val="3113502188"/>
                    </a:ext>
                  </a:extLst>
                </a:gridCol>
                <a:gridCol w="753009">
                  <a:extLst>
                    <a:ext uri="{9D8B030D-6E8A-4147-A177-3AD203B41FA5}">
                      <a16:colId xmlns:a16="http://schemas.microsoft.com/office/drawing/2014/main" val="2317662473"/>
                    </a:ext>
                  </a:extLst>
                </a:gridCol>
                <a:gridCol w="753009">
                  <a:extLst>
                    <a:ext uri="{9D8B030D-6E8A-4147-A177-3AD203B41FA5}">
                      <a16:colId xmlns:a16="http://schemas.microsoft.com/office/drawing/2014/main" val="2610515528"/>
                    </a:ext>
                  </a:extLst>
                </a:gridCol>
                <a:gridCol w="602408">
                  <a:extLst>
                    <a:ext uri="{9D8B030D-6E8A-4147-A177-3AD203B41FA5}">
                      <a16:colId xmlns:a16="http://schemas.microsoft.com/office/drawing/2014/main" val="876542958"/>
                    </a:ext>
                  </a:extLst>
                </a:gridCol>
                <a:gridCol w="718254">
                  <a:extLst>
                    <a:ext uri="{9D8B030D-6E8A-4147-A177-3AD203B41FA5}">
                      <a16:colId xmlns:a16="http://schemas.microsoft.com/office/drawing/2014/main" val="210374323"/>
                    </a:ext>
                  </a:extLst>
                </a:gridCol>
                <a:gridCol w="721150">
                  <a:extLst>
                    <a:ext uri="{9D8B030D-6E8A-4147-A177-3AD203B41FA5}">
                      <a16:colId xmlns:a16="http://schemas.microsoft.com/office/drawing/2014/main" val="298761731"/>
                    </a:ext>
                  </a:extLst>
                </a:gridCol>
              </a:tblGrid>
              <a:tr h="370814">
                <a:tc rowSpan="2">
                  <a:txBody>
                    <a:bodyPr/>
                    <a:lstStyle/>
                    <a:p>
                      <a:pPr algn="ctr" rtl="0" fontAlgn="ctr"/>
                      <a:r>
                        <a:rPr lang="en-US" sz="900" b="1" i="0" u="none" strike="noStrike">
                          <a:solidFill>
                            <a:srgbClr val="000000"/>
                          </a:solidFill>
                          <a:effectLst/>
                          <a:latin typeface="Arial" panose="020B0604020202020204" pitchFamily="34" charset="0"/>
                        </a:rPr>
                        <a:t>Asset Type</a:t>
                      </a:r>
                    </a:p>
                  </a:txBody>
                  <a:tcPr marL="9044" marR="9044" marT="90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F0FF"/>
                    </a:solidFill>
                  </a:tcPr>
                </a:tc>
                <a:tc rowSpan="2" gridSpan="2">
                  <a:txBody>
                    <a:bodyPr/>
                    <a:lstStyle/>
                    <a:p>
                      <a:pPr algn="ctr" rtl="0" fontAlgn="ctr"/>
                      <a:r>
                        <a:rPr lang="en-US" sz="900" b="1" i="0" u="none" strike="noStrike">
                          <a:solidFill>
                            <a:srgbClr val="000000"/>
                          </a:solidFill>
                          <a:effectLst/>
                          <a:latin typeface="Arial" panose="020B0604020202020204" pitchFamily="34" charset="0"/>
                        </a:rPr>
                        <a:t>Inspection Source</a:t>
                      </a:r>
                      <a:r>
                        <a:rPr lang="en-US" sz="900" b="1" i="0" u="none" strike="noStrike" baseline="30000">
                          <a:solidFill>
                            <a:srgbClr val="000000"/>
                          </a:solidFill>
                          <a:effectLst/>
                          <a:latin typeface="Arial" panose="020B0604020202020204" pitchFamily="34" charset="0"/>
                        </a:rPr>
                        <a:t> </a:t>
                      </a:r>
                      <a:r>
                        <a:rPr lang="en-US" sz="900" b="1" baseline="30000">
                          <a:latin typeface="Arial" panose="020B0604020202020204" pitchFamily="34" charset="0"/>
                          <a:cs typeface="Arial" panose="020B0604020202020204" pitchFamily="34" charset="0"/>
                        </a:rPr>
                        <a:t>8</a:t>
                      </a:r>
                      <a:endParaRPr lang="en-US" sz="900" b="1" i="0" u="none" strike="noStrike">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rowSpan="2" hMerge="1">
                  <a:txBody>
                    <a:bodyPr/>
                    <a:lstStyle/>
                    <a:p>
                      <a:endParaRPr lang="en-US"/>
                    </a:p>
                  </a:txBody>
                  <a:tcPr/>
                </a:tc>
                <a:tc gridSpan="6">
                  <a:txBody>
                    <a:bodyPr/>
                    <a:lstStyle/>
                    <a:p>
                      <a:pPr algn="ctr" rtl="0" fontAlgn="ctr"/>
                      <a:r>
                        <a:rPr lang="en-US" sz="800" b="1" i="0" u="none" strike="noStrike" dirty="0">
                          <a:solidFill>
                            <a:srgbClr val="000000"/>
                          </a:solidFill>
                          <a:effectLst/>
                          <a:latin typeface="Arial" panose="020B0604020202020204" pitchFamily="34" charset="0"/>
                        </a:rPr>
                        <a:t>2021 Q3 Update</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(21 Q3)</a:t>
                      </a:r>
                      <a:br>
                        <a:rPr lang="en-US" sz="800" b="1" i="0" u="none" strike="noStrike" dirty="0">
                          <a:solidFill>
                            <a:srgbClr val="000000"/>
                          </a:solidFill>
                          <a:effectLst/>
                          <a:latin typeface="Arial" panose="020B0604020202020204" pitchFamily="34" charset="0"/>
                        </a:rPr>
                      </a:br>
                      <a:r>
                        <a:rPr lang="en-US" sz="800" b="0" i="0" u="none" strike="noStrike" dirty="0">
                          <a:solidFill>
                            <a:srgbClr val="000000"/>
                          </a:solidFill>
                          <a:effectLst/>
                          <a:latin typeface="Arial" panose="020B0604020202020204" pitchFamily="34" charset="0"/>
                        </a:rPr>
                        <a:t>(data as of  09/30/2021)</a:t>
                      </a:r>
                      <a:endParaRPr lang="en-US" sz="800" b="1" i="0" u="none" strike="noStrike" dirty="0">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800" b="1" i="0" u="none" strike="noStrike" dirty="0">
                          <a:solidFill>
                            <a:srgbClr val="000000"/>
                          </a:solidFill>
                          <a:effectLst/>
                          <a:latin typeface="Arial" panose="020B0604020202020204" pitchFamily="34" charset="0"/>
                        </a:rPr>
                        <a:t>2021 Q4 Update</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(21 Q4)</a:t>
                      </a:r>
                      <a:br>
                        <a:rPr lang="en-US" sz="800" b="1" i="0" u="none" strike="noStrike" dirty="0">
                          <a:solidFill>
                            <a:srgbClr val="000000"/>
                          </a:solidFill>
                          <a:effectLst/>
                          <a:latin typeface="Arial" panose="020B0604020202020204" pitchFamily="34" charset="0"/>
                        </a:rPr>
                      </a:br>
                      <a:r>
                        <a:rPr lang="en-US" sz="800" b="0" i="0" u="none" strike="noStrike" dirty="0">
                          <a:solidFill>
                            <a:srgbClr val="000000"/>
                          </a:solidFill>
                          <a:effectLst/>
                          <a:latin typeface="Arial" panose="020B0604020202020204" pitchFamily="34" charset="0"/>
                        </a:rPr>
                        <a:t>(data as of  12/31/2021)</a:t>
                      </a:r>
                      <a:endParaRPr lang="en-US" sz="800" b="1" i="0" u="none" strike="noStrike" dirty="0">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56949974"/>
                  </a:ext>
                </a:extLst>
              </a:tr>
              <a:tr h="128921">
                <a:tc v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algn="ctr" rtl="0" fontAlgn="ctr"/>
                      <a:r>
                        <a:rPr lang="en-US" sz="800" b="1" i="0" u="none" strike="noStrike">
                          <a:solidFill>
                            <a:srgbClr val="000000"/>
                          </a:solidFill>
                          <a:effectLst/>
                          <a:latin typeface="Arial" panose="020B0604020202020204" pitchFamily="34" charset="0"/>
                        </a:rPr>
                        <a:t>A</a:t>
                      </a:r>
                      <a:r>
                        <a:rPr lang="en-US" sz="800" b="1" i="0" u="none" strike="noStrike" baseline="30000">
                          <a:solidFill>
                            <a:srgbClr val="000000"/>
                          </a:solidFill>
                          <a:effectLst/>
                          <a:latin typeface="Arial" panose="020B0604020202020204" pitchFamily="34" charset="0"/>
                        </a:rPr>
                        <a:t>10</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B</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E</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F</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H</a:t>
                      </a:r>
                      <a:r>
                        <a:rPr lang="en-US" sz="800" b="1" i="0" u="none" strike="noStrike" baseline="30000">
                          <a:solidFill>
                            <a:srgbClr val="000000"/>
                          </a:solidFill>
                          <a:effectLst/>
                          <a:latin typeface="Arial" panose="020B0604020202020204" pitchFamily="34" charset="0"/>
                        </a:rPr>
                        <a:t>11</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900" b="1" i="0" u="none" strike="noStrike">
                          <a:solidFill>
                            <a:srgbClr val="000000"/>
                          </a:solidFill>
                          <a:effectLst/>
                          <a:latin typeface="Arial" panose="020B0604020202020204" pitchFamily="34" charset="0"/>
                        </a:rPr>
                        <a:t>Subtotal</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800" b="1" i="0" u="none" strike="noStrike">
                          <a:solidFill>
                            <a:srgbClr val="000000"/>
                          </a:solidFill>
                          <a:effectLst/>
                          <a:latin typeface="Arial" panose="020B0604020202020204" pitchFamily="34" charset="0"/>
                        </a:rPr>
                        <a:t>A</a:t>
                      </a:r>
                      <a:r>
                        <a:rPr lang="en-US" sz="800" b="1" i="0" u="none" strike="noStrike" baseline="30000">
                          <a:solidFill>
                            <a:srgbClr val="000000"/>
                          </a:solidFill>
                          <a:effectLst/>
                          <a:latin typeface="Arial" panose="020B0604020202020204" pitchFamily="34" charset="0"/>
                        </a:rPr>
                        <a:t>10</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B</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E</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F</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H</a:t>
                      </a:r>
                      <a:r>
                        <a:rPr lang="en-US" sz="800" b="1" i="0" u="none" strike="noStrike" baseline="30000">
                          <a:solidFill>
                            <a:srgbClr val="000000"/>
                          </a:solidFill>
                          <a:effectLst/>
                          <a:latin typeface="Arial" panose="020B0604020202020204" pitchFamily="34" charset="0"/>
                        </a:rPr>
                        <a:t>11</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900" b="1" i="0" u="none" strike="noStrike">
                          <a:solidFill>
                            <a:srgbClr val="000000"/>
                          </a:solidFill>
                          <a:effectLst/>
                          <a:latin typeface="Arial" panose="020B0604020202020204" pitchFamily="34" charset="0"/>
                        </a:rPr>
                        <a:t>Subtotal</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814594484"/>
                  </a:ext>
                </a:extLst>
              </a:tr>
              <a:tr h="249868">
                <a:tc rowSpan="4">
                  <a:txBody>
                    <a:bodyPr/>
                    <a:lstStyle/>
                    <a:p>
                      <a:pPr algn="ctr" rtl="0" fontAlgn="ctr"/>
                      <a:r>
                        <a:rPr lang="en-US" sz="900" b="0" i="0" u="none" strike="noStrike">
                          <a:solidFill>
                            <a:srgbClr val="000000"/>
                          </a:solidFill>
                          <a:effectLst/>
                          <a:latin typeface="Arial" panose="020B0604020202020204" pitchFamily="34" charset="0"/>
                        </a:rPr>
                        <a:t>Electric Distribution </a:t>
                      </a:r>
                      <a:r>
                        <a:rPr lang="en-US" sz="900" baseline="30000">
                          <a:latin typeface="Arial" panose="020B0604020202020204" pitchFamily="34" charset="0"/>
                          <a:cs typeface="Arial" panose="020B0604020202020204" pitchFamily="34" charset="0"/>
                        </a:rPr>
                        <a:t>3</a:t>
                      </a:r>
                      <a:endParaRPr lang="en-US" sz="900" b="0" i="0" u="none" strike="noStrike">
                        <a:solidFill>
                          <a:srgbClr val="000000"/>
                        </a:solidFill>
                        <a:effectLst/>
                        <a:latin typeface="Arial" panose="020B0604020202020204" pitchFamily="34" charset="0"/>
                      </a:endParaRPr>
                    </a:p>
                  </a:txBody>
                  <a:tcPr marL="9044" marR="9044" marT="90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n-US" sz="900" b="0" i="0" u="none" strike="noStrike">
                          <a:solidFill>
                            <a:srgbClr val="000000"/>
                          </a:solidFill>
                          <a:effectLst/>
                          <a:latin typeface="Arial" panose="020B0604020202020204" pitchFamily="34" charset="0"/>
                        </a:rPr>
                        <a:t>HFTD</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0" i="0" u="none" strike="noStrike">
                          <a:solidFill>
                            <a:srgbClr val="000000"/>
                          </a:solidFill>
                          <a:effectLst/>
                          <a:latin typeface="Arial" panose="020B0604020202020204" pitchFamily="34" charset="0"/>
                        </a:rPr>
                        <a:t>WSIP </a:t>
                      </a:r>
                      <a:r>
                        <a:rPr lang="en-US" sz="900" b="0" i="0" u="none" strike="noStrike" baseline="30000">
                          <a:solidFill>
                            <a:srgbClr val="000000"/>
                          </a:solidFill>
                          <a:effectLst/>
                          <a:latin typeface="Arial" panose="020B0604020202020204" pitchFamily="34" charset="0"/>
                        </a:rPr>
                        <a:t>1</a:t>
                      </a:r>
                      <a:endParaRPr lang="en-US" sz="900" b="0" i="0" u="none" strike="noStrike">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996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9,305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173,236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9,982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10,970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204,489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995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9,452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172,721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9,918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11,193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204,279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7368616"/>
                  </a:ext>
                </a:extLst>
              </a:tr>
              <a:tr h="249868">
                <a:tc vMerge="1">
                  <a:txBody>
                    <a:bodyPr/>
                    <a:lstStyle/>
                    <a:p>
                      <a:endParaRPr lang="en-US"/>
                    </a:p>
                  </a:txBody>
                  <a:tcPr/>
                </a:tc>
                <a:tc vMerge="1">
                  <a:txBody>
                    <a:bodyPr/>
                    <a:lstStyle/>
                    <a:p>
                      <a:endParaRPr lang="en-US"/>
                    </a:p>
                  </a:txBody>
                  <a:tcPr/>
                </a:tc>
                <a:tc>
                  <a:txBody>
                    <a:bodyPr/>
                    <a:lstStyle/>
                    <a:p>
                      <a:pPr algn="ctr" rtl="0" fontAlgn="ctr"/>
                      <a:r>
                        <a:rPr lang="en-US" sz="900" b="0" i="0" u="none" strike="noStrike">
                          <a:solidFill>
                            <a:srgbClr val="000000"/>
                          </a:solidFill>
                          <a:effectLst/>
                          <a:latin typeface="Arial" panose="020B0604020202020204" pitchFamily="34" charset="0"/>
                        </a:rPr>
                        <a:t>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12,551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24,538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118,278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29,535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1,060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185,962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13,595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25,451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120,618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30,057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1,329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191,050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671283"/>
                  </a:ext>
                </a:extLst>
              </a:tr>
              <a:tr h="249868">
                <a:tc vMerge="1">
                  <a:txBody>
                    <a:bodyPr/>
                    <a:lstStyle/>
                    <a:p>
                      <a:endParaRPr lang="en-US"/>
                    </a:p>
                  </a:txBody>
                  <a:tcPr/>
                </a:tc>
                <a:tc gridSpan="2">
                  <a:txBody>
                    <a:bodyPr/>
                    <a:lstStyle/>
                    <a:p>
                      <a:pPr algn="ctr" rtl="0" fontAlgn="ctr"/>
                      <a:r>
                        <a:rPr lang="en-US" sz="900" b="0" i="0" u="none" strike="noStrike" dirty="0">
                          <a:solidFill>
                            <a:srgbClr val="000000"/>
                          </a:solidFill>
                          <a:effectLst/>
                          <a:latin typeface="Arial" panose="020B0604020202020204" pitchFamily="34" charset="0"/>
                        </a:rPr>
                        <a:t>Non-HFTD / 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39,790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36,839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178,684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63,316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318,678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43,613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41,481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205,516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75,447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66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366,123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079408"/>
                  </a:ext>
                </a:extLst>
              </a:tr>
              <a:tr h="249868">
                <a:tc vMerge="1">
                  <a:txBody>
                    <a:bodyPr/>
                    <a:lstStyle/>
                    <a:p>
                      <a:endParaRPr lang="en-US"/>
                    </a:p>
                  </a:txBody>
                  <a:tcPr/>
                </a:tc>
                <a:tc gridSpan="2">
                  <a:txBody>
                    <a:bodyPr/>
                    <a:lstStyle/>
                    <a:p>
                      <a:pPr algn="ctr" rtl="0" fontAlgn="ctr"/>
                      <a:r>
                        <a:rPr lang="en-US" sz="900" b="1" i="0" u="none" strike="noStrike">
                          <a:solidFill>
                            <a:srgbClr val="000000"/>
                          </a:solidFill>
                          <a:effectLst/>
                          <a:latin typeface="Arial" panose="020B0604020202020204" pitchFamily="34" charset="0"/>
                        </a:rPr>
                        <a:t>Subtotal</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53,337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70,682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470,198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102,833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12,079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709,129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58,203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76,384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498,855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115,422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12,588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761,452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83208560"/>
                  </a:ext>
                </a:extLst>
              </a:tr>
              <a:tr h="250292">
                <a:tc rowSpan="4">
                  <a:txBody>
                    <a:bodyPr/>
                    <a:lstStyle/>
                    <a:p>
                      <a:pPr algn="ctr" rtl="0" fontAlgn="ctr"/>
                      <a:r>
                        <a:rPr lang="en-US" sz="900" b="0" i="0" u="none" strike="noStrike">
                          <a:solidFill>
                            <a:srgbClr val="000000"/>
                          </a:solidFill>
                          <a:effectLst/>
                          <a:latin typeface="Arial" panose="020B0604020202020204" pitchFamily="34" charset="0"/>
                        </a:rPr>
                        <a:t>Electric Transmission</a:t>
                      </a:r>
                    </a:p>
                  </a:txBody>
                  <a:tcPr marL="9044" marR="9044" marT="904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ctr" rtl="0" fontAlgn="ctr"/>
                      <a:r>
                        <a:rPr lang="en-US" sz="900" b="0" i="0" u="none" strike="noStrike">
                          <a:solidFill>
                            <a:srgbClr val="000000"/>
                          </a:solidFill>
                          <a:effectLst/>
                          <a:latin typeface="Arial" panose="020B0604020202020204" pitchFamily="34" charset="0"/>
                        </a:rPr>
                        <a:t>HFTD</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900" b="0" i="0" u="none" strike="noStrike">
                          <a:solidFill>
                            <a:srgbClr val="000000"/>
                          </a:solidFill>
                          <a:effectLst/>
                          <a:latin typeface="Arial" panose="020B0604020202020204" pitchFamily="34" charset="0"/>
                        </a:rPr>
                        <a:t>WSIP </a:t>
                      </a:r>
                      <a:r>
                        <a:rPr lang="en-US" sz="900" baseline="30000">
                          <a:latin typeface="Arial" panose="020B0604020202020204" pitchFamily="34" charset="0"/>
                          <a:cs typeface="Arial" panose="020B0604020202020204" pitchFamily="34" charset="0"/>
                        </a:rPr>
                        <a:t>4</a:t>
                      </a:r>
                      <a:endParaRPr lang="en-US" sz="900" b="0" i="0" u="none" strike="noStrike">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4,350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42,920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5,257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52,596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dirty="0">
                          <a:solidFill>
                            <a:srgbClr val="000000"/>
                          </a:solidFill>
                          <a:effectLst/>
                          <a:latin typeface="Arial" panose="020B0604020202020204" pitchFamily="34" charset="0"/>
                        </a:rPr>
                        <a:t>              69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4,352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42,933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5,258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52,612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487567279"/>
                  </a:ext>
                </a:extLst>
              </a:tr>
              <a:tr h="249868">
                <a:tc vMerge="1">
                  <a:txBody>
                    <a:bodyPr/>
                    <a:lstStyle/>
                    <a:p>
                      <a:endParaRPr lang="en-US"/>
                    </a:p>
                  </a:txBody>
                  <a:tcPr/>
                </a:tc>
                <a:tc vMerge="1">
                  <a:txBody>
                    <a:bodyPr/>
                    <a:lstStyle/>
                    <a:p>
                      <a:endParaRPr lang="en-US"/>
                    </a:p>
                  </a:txBody>
                  <a:tcPr/>
                </a:tc>
                <a:tc>
                  <a:txBody>
                    <a:bodyPr/>
                    <a:lstStyle/>
                    <a:p>
                      <a:pPr algn="ctr" rtl="0" fontAlgn="ctr"/>
                      <a:r>
                        <a:rPr lang="en-US" sz="900" b="0" i="0" u="none" strike="noStrike">
                          <a:solidFill>
                            <a:srgbClr val="000000"/>
                          </a:solidFill>
                          <a:effectLst/>
                          <a:latin typeface="Arial" panose="020B0604020202020204" pitchFamily="34" charset="0"/>
                        </a:rPr>
                        <a:t>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740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4,167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22,368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14,108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41,383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dirty="0">
                          <a:solidFill>
                            <a:srgbClr val="000000"/>
                          </a:solidFill>
                          <a:effectLst/>
                          <a:latin typeface="Arial" panose="020B0604020202020204" pitchFamily="34" charset="0"/>
                        </a:rPr>
                        <a:t>           830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4,193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22,697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14,279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41,999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16285524"/>
                  </a:ext>
                </a:extLst>
              </a:tr>
              <a:tr h="249868">
                <a:tc vMerge="1">
                  <a:txBody>
                    <a:bodyPr/>
                    <a:lstStyle/>
                    <a:p>
                      <a:endParaRPr lang="en-US"/>
                    </a:p>
                  </a:txBody>
                  <a:tcPr/>
                </a:tc>
                <a:tc gridSpan="2">
                  <a:txBody>
                    <a:bodyPr/>
                    <a:lstStyle/>
                    <a:p>
                      <a:pPr algn="ctr" rtl="0" fontAlgn="ctr"/>
                      <a:r>
                        <a:rPr lang="en-US" sz="900" b="0" i="0" u="none" strike="noStrike">
                          <a:solidFill>
                            <a:srgbClr val="000000"/>
                          </a:solidFill>
                          <a:effectLst/>
                          <a:latin typeface="Arial" panose="020B0604020202020204" pitchFamily="34" charset="0"/>
                        </a:rPr>
                        <a:t>Non-HFTD / Non-WSIP </a:t>
                      </a:r>
                      <a:r>
                        <a:rPr lang="en-US" sz="900" baseline="30000">
                          <a:latin typeface="Arial" panose="020B0604020202020204" pitchFamily="34" charset="0"/>
                          <a:cs typeface="Arial" panose="020B0604020202020204" pitchFamily="34" charset="0"/>
                        </a:rPr>
                        <a:t>7</a:t>
                      </a:r>
                      <a:endParaRPr lang="en-US" sz="900" b="0" i="0" u="none" strike="noStrike">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1,552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11,310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49,192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24,538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86,592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a:solidFill>
                            <a:srgbClr val="000000"/>
                          </a:solidFill>
                          <a:effectLst/>
                          <a:latin typeface="Arial" panose="020B0604020202020204" pitchFamily="34" charset="0"/>
                        </a:rPr>
                        <a:t>        1,653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13,104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54,730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27,578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97,065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190606582"/>
                  </a:ext>
                </a:extLst>
              </a:tr>
              <a:tr h="249868">
                <a:tc vMerge="1">
                  <a:txBody>
                    <a:bodyPr/>
                    <a:lstStyle/>
                    <a:p>
                      <a:endParaRPr lang="en-US"/>
                    </a:p>
                  </a:txBody>
                  <a:tcPr/>
                </a:tc>
                <a:tc gridSpan="2">
                  <a:txBody>
                    <a:bodyPr/>
                    <a:lstStyle/>
                    <a:p>
                      <a:pPr algn="ctr" rtl="0" fontAlgn="ctr"/>
                      <a:r>
                        <a:rPr lang="en-US" sz="900" b="1" i="0" u="none" strike="noStrike">
                          <a:solidFill>
                            <a:srgbClr val="000000"/>
                          </a:solidFill>
                          <a:effectLst/>
                          <a:latin typeface="Arial" panose="020B0604020202020204" pitchFamily="34" charset="0"/>
                        </a:rPr>
                        <a:t>Subtotal</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2,361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19,827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114,480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43,903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180,571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a:solidFill>
                            <a:srgbClr val="000000"/>
                          </a:solidFill>
                          <a:effectLst/>
                          <a:latin typeface="Arial" panose="020B0604020202020204" pitchFamily="34" charset="0"/>
                        </a:rPr>
                        <a:t>        2,552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a:solidFill>
                            <a:srgbClr val="000000"/>
                          </a:solidFill>
                          <a:effectLst/>
                          <a:latin typeface="Arial" panose="020B0604020202020204" pitchFamily="34" charset="0"/>
                        </a:rPr>
                        <a:t>       21,649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a:solidFill>
                            <a:srgbClr val="000000"/>
                          </a:solidFill>
                          <a:effectLst/>
                          <a:latin typeface="Arial" panose="020B0604020202020204" pitchFamily="34" charset="0"/>
                        </a:rPr>
                        <a:t>           120,360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a:solidFill>
                            <a:srgbClr val="000000"/>
                          </a:solidFill>
                          <a:effectLst/>
                          <a:latin typeface="Arial" panose="020B0604020202020204" pitchFamily="34" charset="0"/>
                        </a:rPr>
                        <a:t>       47,115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rtl="0" fontAlgn="b"/>
                      <a:r>
                        <a:rPr lang="en-US" sz="800" b="0" i="0" u="none" strike="noStrike" dirty="0">
                          <a:solidFill>
                            <a:srgbClr val="000000"/>
                          </a:solidFill>
                          <a:effectLst/>
                          <a:latin typeface="Arial" panose="020B0604020202020204" pitchFamily="34" charset="0"/>
                        </a:rPr>
                        <a:t>          191,676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051522945"/>
                  </a:ext>
                </a:extLst>
              </a:tr>
              <a:tr h="249868">
                <a:tc rowSpan="4">
                  <a:txBody>
                    <a:bodyPr/>
                    <a:lstStyle/>
                    <a:p>
                      <a:pPr algn="ctr" rtl="0" fontAlgn="ctr"/>
                      <a:r>
                        <a:rPr lang="en-US" sz="900" b="0" i="0" u="none" strike="noStrike">
                          <a:solidFill>
                            <a:srgbClr val="000000"/>
                          </a:solidFill>
                          <a:effectLst/>
                          <a:latin typeface="Arial" panose="020B0604020202020204" pitchFamily="34" charset="0"/>
                        </a:rPr>
                        <a:t>Electric Substation </a:t>
                      </a:r>
                      <a:r>
                        <a:rPr lang="en-US" sz="900" baseline="30000">
                          <a:latin typeface="Arial" panose="020B0604020202020204" pitchFamily="34" charset="0"/>
                          <a:cs typeface="Arial" panose="020B0604020202020204" pitchFamily="34" charset="0"/>
                        </a:rPr>
                        <a:t>6</a:t>
                      </a:r>
                      <a:endParaRPr lang="en-US" sz="900" b="0" i="0" u="none" strike="noStrike">
                        <a:solidFill>
                          <a:srgbClr val="000000"/>
                        </a:solidFill>
                        <a:effectLst/>
                        <a:latin typeface="Arial" panose="020B0604020202020204" pitchFamily="34" charset="0"/>
                      </a:endParaRPr>
                    </a:p>
                  </a:txBody>
                  <a:tcPr marL="9044" marR="9044" marT="904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ctr" rtl="0" fontAlgn="ctr"/>
                      <a:r>
                        <a:rPr lang="en-US" sz="900" b="0" i="0" u="none" strike="noStrike">
                          <a:solidFill>
                            <a:srgbClr val="000000"/>
                          </a:solidFill>
                          <a:effectLst/>
                          <a:latin typeface="Arial" panose="020B0604020202020204" pitchFamily="34" charset="0"/>
                        </a:rPr>
                        <a:t>HFTD</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900" b="0" i="0" u="none" strike="noStrike">
                          <a:solidFill>
                            <a:srgbClr val="000000"/>
                          </a:solidFill>
                          <a:effectLst/>
                          <a:latin typeface="Arial" panose="020B0604020202020204" pitchFamily="34" charset="0"/>
                        </a:rPr>
                        <a:t>WSIP </a:t>
                      </a:r>
                      <a:r>
                        <a:rPr lang="en-US" sz="900" b="0" i="0" u="none" strike="noStrike" baseline="30000">
                          <a:solidFill>
                            <a:srgbClr val="000000"/>
                          </a:solidFill>
                          <a:effectLst/>
                          <a:latin typeface="Arial" panose="020B0604020202020204" pitchFamily="34" charset="0"/>
                        </a:rPr>
                        <a:t>9</a:t>
                      </a:r>
                      <a:endParaRPr lang="en-US" sz="900" b="0" i="0" u="none" strike="noStrike">
                        <a:solidFill>
                          <a:srgbClr val="000000"/>
                        </a:solidFill>
                        <a:effectLst/>
                        <a:latin typeface="Arial" panose="020B0604020202020204" pitchFamily="34" charset="0"/>
                      </a:endParaRP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728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2,828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3,663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107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728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2,828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3,663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1062757"/>
                  </a:ext>
                </a:extLst>
              </a:tr>
              <a:tr h="249868">
                <a:tc vMerge="1">
                  <a:txBody>
                    <a:bodyPr/>
                    <a:lstStyle/>
                    <a:p>
                      <a:endParaRPr lang="en-US"/>
                    </a:p>
                  </a:txBody>
                  <a:tcPr/>
                </a:tc>
                <a:tc vMerge="1">
                  <a:txBody>
                    <a:bodyPr/>
                    <a:lstStyle/>
                    <a:p>
                      <a:endParaRPr lang="en-US"/>
                    </a:p>
                  </a:txBody>
                  <a:tcPr/>
                </a:tc>
                <a:tc>
                  <a:txBody>
                    <a:bodyPr/>
                    <a:lstStyle/>
                    <a:p>
                      <a:pPr algn="ctr" rtl="0" fontAlgn="ctr"/>
                      <a:r>
                        <a:rPr lang="en-US" sz="900" b="0" i="0" u="none" strike="noStrike">
                          <a:solidFill>
                            <a:srgbClr val="000000"/>
                          </a:solidFill>
                          <a:effectLst/>
                          <a:latin typeface="Arial" panose="020B0604020202020204" pitchFamily="34" charset="0"/>
                        </a:rPr>
                        <a:t>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522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1,910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6,765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9,346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546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2,021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7,095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174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9,836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653128697"/>
                  </a:ext>
                </a:extLst>
              </a:tr>
              <a:tr h="249868">
                <a:tc vMerge="1">
                  <a:txBody>
                    <a:bodyPr/>
                    <a:lstStyle/>
                    <a:p>
                      <a:endParaRPr lang="en-US"/>
                    </a:p>
                  </a:txBody>
                  <a:tcPr/>
                </a:tc>
                <a:tc gridSpan="2">
                  <a:txBody>
                    <a:bodyPr/>
                    <a:lstStyle/>
                    <a:p>
                      <a:pPr algn="ctr" rtl="0" fontAlgn="ctr"/>
                      <a:r>
                        <a:rPr lang="en-US" sz="900" b="0" i="0" u="none" strike="noStrike">
                          <a:solidFill>
                            <a:srgbClr val="000000"/>
                          </a:solidFill>
                          <a:effectLst/>
                          <a:latin typeface="Arial" panose="020B0604020202020204" pitchFamily="34" charset="0"/>
                        </a:rPr>
                        <a:t>Non-HFTD / 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1,585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5,886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13,121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20,769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1,690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6,583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14,658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232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23,163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378714056"/>
                  </a:ext>
                </a:extLst>
              </a:tr>
              <a:tr h="249868">
                <a:tc vMerge="1">
                  <a:txBody>
                    <a:bodyPr/>
                    <a:lstStyle/>
                    <a:p>
                      <a:endParaRPr lang="en-US"/>
                    </a:p>
                  </a:txBody>
                  <a:tcPr/>
                </a:tc>
                <a:tc gridSpan="2">
                  <a:txBody>
                    <a:bodyPr/>
                    <a:lstStyle/>
                    <a:p>
                      <a:pPr algn="ctr" rtl="0" fontAlgn="ctr"/>
                      <a:r>
                        <a:rPr lang="en-US" sz="900" b="1" i="0" u="none" strike="noStrike">
                          <a:solidFill>
                            <a:srgbClr val="000000"/>
                          </a:solidFill>
                          <a:effectLst/>
                          <a:latin typeface="Arial" panose="020B0604020202020204" pitchFamily="34" charset="0"/>
                        </a:rPr>
                        <a:t>Subtotal</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2,214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8,524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22,714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326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33,778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2,343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9,332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24,581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406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            36,662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768683391"/>
                  </a:ext>
                </a:extLst>
              </a:tr>
              <a:tr h="249868">
                <a:tc rowSpan="4">
                  <a:txBody>
                    <a:bodyPr/>
                    <a:lstStyle/>
                    <a:p>
                      <a:pPr algn="ctr" rtl="0" fontAlgn="ctr"/>
                      <a:r>
                        <a:rPr lang="en-US" sz="900" b="1" i="0" u="none" strike="noStrike">
                          <a:solidFill>
                            <a:srgbClr val="000000"/>
                          </a:solidFill>
                          <a:effectLst/>
                          <a:latin typeface="Arial" panose="020B0604020202020204" pitchFamily="34" charset="0"/>
                        </a:rPr>
                        <a:t>Grand Total</a:t>
                      </a:r>
                    </a:p>
                  </a:txBody>
                  <a:tcPr marL="9044" marR="9044" marT="904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F0FF"/>
                    </a:solidFill>
                  </a:tcPr>
                </a:tc>
                <a:tc rowSpan="2">
                  <a:txBody>
                    <a:bodyPr/>
                    <a:lstStyle/>
                    <a:p>
                      <a:pPr algn="ctr" rtl="0" fontAlgn="ctr"/>
                      <a:r>
                        <a:rPr lang="en-US" sz="900" b="0" i="0" u="none" strike="noStrike">
                          <a:solidFill>
                            <a:srgbClr val="000000"/>
                          </a:solidFill>
                          <a:effectLst/>
                          <a:latin typeface="Arial" panose="020B0604020202020204" pitchFamily="34" charset="0"/>
                        </a:rPr>
                        <a:t>HFTD</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900" b="0" i="0" u="none" strike="noStrike">
                          <a:solidFill>
                            <a:srgbClr val="000000"/>
                          </a:solidFill>
                          <a:effectLst/>
                          <a:latin typeface="Arial" panose="020B0604020202020204" pitchFamily="34" charset="0"/>
                        </a:rPr>
                        <a:t>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1,172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14,383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218,984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15,239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10,970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260,748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1,171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14,532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218,482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15,176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dirty="0">
                          <a:solidFill>
                            <a:srgbClr val="000000"/>
                          </a:solidFill>
                          <a:effectLst/>
                          <a:latin typeface="Arial" panose="020B0604020202020204" pitchFamily="34" charset="0"/>
                        </a:rPr>
                        <a:t>11,193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260,554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829995321"/>
                  </a:ext>
                </a:extLst>
              </a:tr>
              <a:tr h="249868">
                <a:tc vMerge="1">
                  <a:txBody>
                    <a:bodyPr/>
                    <a:lstStyle/>
                    <a:p>
                      <a:endParaRPr lang="en-US"/>
                    </a:p>
                  </a:txBody>
                  <a:tcPr/>
                </a:tc>
                <a:tc vMerge="1">
                  <a:txBody>
                    <a:bodyPr/>
                    <a:lstStyle/>
                    <a:p>
                      <a:endParaRPr lang="en-US"/>
                    </a:p>
                  </a:txBody>
                  <a:tcPr/>
                </a:tc>
                <a:tc>
                  <a:txBody>
                    <a:bodyPr/>
                    <a:lstStyle/>
                    <a:p>
                      <a:pPr algn="ctr" rtl="0" fontAlgn="ctr"/>
                      <a:r>
                        <a:rPr lang="en-US" sz="900" b="0" i="0" u="none" strike="noStrike">
                          <a:solidFill>
                            <a:srgbClr val="000000"/>
                          </a:solidFill>
                          <a:effectLst/>
                          <a:latin typeface="Arial" panose="020B0604020202020204" pitchFamily="34" charset="0"/>
                        </a:rPr>
                        <a:t>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13,813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30,615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147,411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43,792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1,060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236,691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14,971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31,665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150,410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44,510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dirty="0">
                          <a:solidFill>
                            <a:srgbClr val="000000"/>
                          </a:solidFill>
                          <a:effectLst/>
                          <a:latin typeface="Arial" panose="020B0604020202020204" pitchFamily="34" charset="0"/>
                        </a:rPr>
                        <a:t> 1,329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242,885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2845528491"/>
                  </a:ext>
                </a:extLst>
              </a:tr>
              <a:tr h="249868">
                <a:tc vMerge="1">
                  <a:txBody>
                    <a:bodyPr/>
                    <a:lstStyle/>
                    <a:p>
                      <a:endParaRPr lang="en-US"/>
                    </a:p>
                  </a:txBody>
                  <a:tcPr/>
                </a:tc>
                <a:tc gridSpan="2">
                  <a:txBody>
                    <a:bodyPr/>
                    <a:lstStyle/>
                    <a:p>
                      <a:pPr algn="ctr" rtl="0" fontAlgn="ctr"/>
                      <a:r>
                        <a:rPr lang="en-US" sz="900" b="0" i="0" u="none" strike="noStrike">
                          <a:solidFill>
                            <a:srgbClr val="000000"/>
                          </a:solidFill>
                          <a:effectLst/>
                          <a:latin typeface="Arial" panose="020B0604020202020204" pitchFamily="34" charset="0"/>
                        </a:rPr>
                        <a:t>Non-HFTD / Non-WSIP</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42,927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54,035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240,997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88,031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426,039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46,956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61,168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274,904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103,257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66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486,351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1278785572"/>
                  </a:ext>
                </a:extLst>
              </a:tr>
              <a:tr h="249868">
                <a:tc vMerge="1">
                  <a:txBody>
                    <a:bodyPr/>
                    <a:lstStyle/>
                    <a:p>
                      <a:endParaRPr lang="en-US"/>
                    </a:p>
                  </a:txBody>
                  <a:tcPr/>
                </a:tc>
                <a:tc gridSpan="2">
                  <a:txBody>
                    <a:bodyPr/>
                    <a:lstStyle/>
                    <a:p>
                      <a:pPr algn="ctr" rtl="0" fontAlgn="ctr"/>
                      <a:r>
                        <a:rPr lang="en-US" sz="900" b="1" i="0" u="none" strike="noStrike">
                          <a:solidFill>
                            <a:srgbClr val="000000"/>
                          </a:solidFill>
                          <a:effectLst/>
                          <a:latin typeface="Arial" panose="020B0604020202020204" pitchFamily="34" charset="0"/>
                        </a:rPr>
                        <a:t>Total</a:t>
                      </a:r>
                    </a:p>
                  </a:txBody>
                  <a:tcPr marL="9044" marR="9044" marT="90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hMerge="1">
                  <a:txBody>
                    <a:bodyPr/>
                    <a:lstStyle/>
                    <a:p>
                      <a:endParaRPr lang="en-US"/>
                    </a:p>
                  </a:txBody>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57,912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99,033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607,392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147,062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a:solidFill>
                            <a:srgbClr val="000000"/>
                          </a:solidFill>
                          <a:effectLst/>
                          <a:latin typeface="Arial" panose="020B0604020202020204" pitchFamily="34" charset="0"/>
                          <a:ea typeface="+mn-ea"/>
                          <a:cs typeface="+mn-cs"/>
                        </a:rPr>
                        <a:t>12,079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marL="0" algn="r" defTabSz="1734634" rtl="0" eaLnBrk="1" fontAlgn="b" latinLnBrk="0" hangingPunct="1"/>
                      <a:r>
                        <a:rPr lang="en-US" sz="800" b="0" i="0" u="none" strike="noStrike" kern="1200" dirty="0">
                          <a:solidFill>
                            <a:srgbClr val="000000"/>
                          </a:solidFill>
                          <a:effectLst/>
                          <a:latin typeface="Arial" panose="020B0604020202020204" pitchFamily="34" charset="0"/>
                          <a:ea typeface="+mn-ea"/>
                          <a:cs typeface="+mn-cs"/>
                        </a:rPr>
                        <a:t>923,478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63,098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107,365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643,796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162,943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12,588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dirty="0">
                          <a:solidFill>
                            <a:srgbClr val="000000"/>
                          </a:solidFill>
                          <a:effectLst/>
                          <a:latin typeface="Arial" panose="020B0604020202020204" pitchFamily="34" charset="0"/>
                        </a:rPr>
                        <a:t>          989,790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1516111843"/>
                  </a:ext>
                </a:extLst>
              </a:tr>
            </a:tbl>
          </a:graphicData>
        </a:graphic>
      </p:graphicFrame>
    </p:spTree>
    <p:extLst>
      <p:ext uri="{BB962C8B-B14F-4D97-AF65-F5344CB8AC3E}">
        <p14:creationId xmlns:p14="http://schemas.microsoft.com/office/powerpoint/2010/main" val="3242799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6" name="think-cell Slide" r:id="rId5" imgW="592" imgH="591" progId="TCLayout.ActiveDocument.1">
                  <p:embed/>
                </p:oleObj>
              </mc:Choice>
              <mc:Fallback>
                <p:oleObj name="think-cell Slide" r:id="rId5" imgW="592" imgH="591" progId="TCLayout.ActiveDocument.1">
                  <p:embed/>
                  <p:pic>
                    <p:nvPicPr>
                      <p:cNvPr id="5" name="Objec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US" sz="3200">
              <a:latin typeface="Arial Black" panose="020B0A04020102020204" pitchFamily="34" charset="0"/>
              <a:sym typeface="Arial Black" panose="020B0A04020102020204" pitchFamily="34" charset="0"/>
            </a:endParaRPr>
          </a:p>
        </p:txBody>
      </p:sp>
      <p:sp>
        <p:nvSpPr>
          <p:cNvPr id="3" name="Title 2"/>
          <p:cNvSpPr>
            <a:spLocks noGrp="1"/>
          </p:cNvSpPr>
          <p:nvPr>
            <p:ph type="title"/>
          </p:nvPr>
        </p:nvSpPr>
        <p:spPr/>
        <p:txBody>
          <a:bodyPr/>
          <a:lstStyle/>
          <a:p>
            <a:pPr>
              <a:lnSpc>
                <a:spcPct val="100000"/>
              </a:lnSpc>
            </a:pPr>
            <a:r>
              <a:rPr lang="en-US" sz="1600" dirty="0"/>
              <a:t>Compliance Plan Quarterly Update – Q4 2021</a:t>
            </a:r>
            <a:br>
              <a:rPr lang="en-US" sz="2000" dirty="0"/>
            </a:br>
            <a:r>
              <a:rPr lang="en-US" sz="2800" dirty="0"/>
              <a:t>Table 4: Summary of Open Tags</a:t>
            </a:r>
            <a:endParaRPr lang="en-US" dirty="0"/>
          </a:p>
        </p:txBody>
      </p:sp>
      <p:sp>
        <p:nvSpPr>
          <p:cNvPr id="8" name="Text Placeholder 24"/>
          <p:cNvSpPr>
            <a:spLocks noGrp="1"/>
          </p:cNvSpPr>
          <p:nvPr>
            <p:ph type="body" sz="quarter" idx="13"/>
          </p:nvPr>
        </p:nvSpPr>
        <p:spPr>
          <a:xfrm>
            <a:off x="344785" y="1060385"/>
            <a:ext cx="11500887" cy="246221"/>
          </a:xfrm>
        </p:spPr>
        <p:txBody>
          <a:bodyPr/>
          <a:lstStyle/>
          <a:p>
            <a:r>
              <a:rPr lang="en-US" dirty="0"/>
              <a:t>Table 4 summarizes open tags by tag priority that have not yet been addressed as of December 31, 2021.</a:t>
            </a:r>
          </a:p>
        </p:txBody>
      </p:sp>
      <p:sp>
        <p:nvSpPr>
          <p:cNvPr id="16" name="TextBox 25">
            <a:extLst>
              <a:ext uri="{FF2B5EF4-FFF2-40B4-BE49-F238E27FC236}">
                <a16:creationId xmlns:a16="http://schemas.microsoft.com/office/drawing/2014/main" id="{C57FC7F1-E082-4134-A693-E60E961B1046}"/>
              </a:ext>
            </a:extLst>
          </p:cNvPr>
          <p:cNvSpPr txBox="1">
            <a:spLocks/>
          </p:cNvSpPr>
          <p:nvPr/>
        </p:nvSpPr>
        <p:spPr>
          <a:xfrm>
            <a:off x="344786" y="6201843"/>
            <a:ext cx="11386298" cy="656157"/>
          </a:xfrm>
          <a:prstGeom prst="rect">
            <a:avLst/>
          </a:prstGeom>
          <a:ln w="9525">
            <a:noFill/>
          </a:ln>
          <a:extLst>
            <a:ext uri="{91240B29-F687-4F45-9708-019B960494DF}">
              <a14:hiddenLine xmlns:a14="http://schemas.microsoft.com/office/drawing/2010/main" w="9525" cap="flat" cmpd="sng" algn="ctr">
                <a:solidFill>
                  <a:schemeClr val="tx1">
                    <a:lumMod val="100000"/>
                    <a:alpha val="0"/>
                  </a:schemeClr>
                </a:solidFill>
                <a:prstDash val="solid"/>
                <a:round/>
                <a:headEnd type="none" w="med" len="med"/>
                <a:tailEnd type="none" w="med" len="med"/>
              </a14:hiddenLine>
            </a:ext>
          </a:extLst>
        </p:spPr>
        <p:txBody>
          <a:bodyPr lIns="45720" rIns="45720"/>
          <a:lstStyle>
            <a:lvl1pPr marL="112713" indent="-112713" algn="l" defTabSz="914400" rtl="0" eaLnBrk="1" latinLnBrk="0" hangingPunct="1">
              <a:lnSpc>
                <a:spcPct val="100000"/>
              </a:lnSpc>
              <a:spcBef>
                <a:spcPts val="0"/>
              </a:spcBef>
              <a:spcAft>
                <a:spcPts val="600"/>
              </a:spcAft>
              <a:buFont typeface="Wingdings" panose="05000000000000000000" pitchFamily="2" charset="2"/>
              <a:buChar char="§"/>
              <a:defRPr lang="en-US" sz="1500" b="0" kern="1200" dirty="0" smtClean="0">
                <a:solidFill>
                  <a:schemeClr val="tx1"/>
                </a:solidFill>
                <a:latin typeface="+mn-lt"/>
                <a:ea typeface="+mn-ea"/>
                <a:cs typeface="+mn-cs"/>
              </a:defRPr>
            </a:lvl1pPr>
            <a:lvl2pPr marL="233363" indent="-120650" algn="l" defTabSz="914400" rtl="0" eaLnBrk="1" latinLnBrk="0" hangingPunct="1">
              <a:lnSpc>
                <a:spcPct val="100000"/>
              </a:lnSpc>
              <a:spcBef>
                <a:spcPts val="0"/>
              </a:spcBef>
              <a:spcAft>
                <a:spcPts val="600"/>
              </a:spcAft>
              <a:buFont typeface="Arial" panose="020B0604020202020204" pitchFamily="34" charset="0"/>
              <a:buChar char="­"/>
              <a:defRPr lang="en-US" sz="1500" b="0" kern="1200" dirty="0" smtClean="0">
                <a:solidFill>
                  <a:schemeClr val="tx1"/>
                </a:solidFill>
                <a:latin typeface="+mn-lt"/>
                <a:ea typeface="+mn-ea"/>
                <a:cs typeface="+mn-cs"/>
              </a:defRPr>
            </a:lvl2pPr>
            <a:lvl3pPr marL="344488" indent="-111125"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500" b="0" kern="1200" dirty="0" smtClean="0">
                <a:solidFill>
                  <a:schemeClr val="tx1"/>
                </a:solidFill>
                <a:latin typeface="+mn-lt"/>
                <a:ea typeface="+mn-ea"/>
                <a:cs typeface="+mn-cs"/>
              </a:defRPr>
            </a:lvl3pPr>
            <a:lvl4pPr marL="457200" indent="-112713" algn="l" defTabSz="914400" rtl="0" eaLnBrk="1" latinLnBrk="0" hangingPunct="1">
              <a:lnSpc>
                <a:spcPct val="100000"/>
              </a:lnSpc>
              <a:spcBef>
                <a:spcPts val="0"/>
              </a:spcBef>
              <a:spcAft>
                <a:spcPts val="600"/>
              </a:spcAft>
              <a:buClr>
                <a:schemeClr val="tx1"/>
              </a:buClr>
              <a:buFont typeface="Arial" panose="020B0604020202020204" pitchFamily="34" charset="0"/>
              <a:buChar char="­"/>
              <a:defRPr lang="en-US" sz="1500" b="0" kern="1200" dirty="0" smtClean="0">
                <a:solidFill>
                  <a:schemeClr val="tx1"/>
                </a:solidFill>
                <a:latin typeface="+mn-lt"/>
                <a:ea typeface="+mn-ea"/>
                <a:cs typeface="+mn-cs"/>
              </a:defRPr>
            </a:lvl4pPr>
            <a:lvl5pPr marL="569913" indent="-112713" algn="l" defTabSz="914400" rtl="0" eaLnBrk="1" latinLnBrk="0" hangingPunct="1">
              <a:lnSpc>
                <a:spcPct val="100000"/>
              </a:lnSpc>
              <a:spcBef>
                <a:spcPts val="0"/>
              </a:spcBef>
              <a:spcAft>
                <a:spcPts val="600"/>
              </a:spcAft>
              <a:buClr>
                <a:schemeClr val="tx1"/>
              </a:buClr>
              <a:buFont typeface="Wingdings" panose="05000000000000000000" pitchFamily="2" charset="2"/>
              <a:buChar char="§"/>
              <a:defRPr lang="en-US" sz="1500" b="0" kern="1200" baseline="0" dirty="0" smtClean="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1"/>
              </a:buClr>
              <a:buFont typeface="Arial" panose="020B0604020202020204" pitchFamily="34" charset="0"/>
              <a:buChar char="-"/>
              <a:defRPr sz="15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None/>
            </a:pPr>
            <a:r>
              <a:rPr lang="en-US" sz="900" baseline="30000" dirty="0">
                <a:latin typeface="Arial" panose="020B0604020202020204" pitchFamily="34" charset="0"/>
              </a:rPr>
              <a:t>12</a:t>
            </a:r>
            <a:r>
              <a:rPr lang="en-US" sz="900" dirty="0">
                <a:latin typeface="Arial" panose="020B0604020202020204" pitchFamily="34" charset="0"/>
              </a:rPr>
              <a:t> </a:t>
            </a:r>
            <a:r>
              <a:rPr lang="en-US" sz="900" dirty="0">
                <a:latin typeface="Arial" panose="020B0604020202020204" pitchFamily="34" charset="0"/>
                <a:ea typeface="Calibri" panose="020F0502020204030204" pitchFamily="34" charset="0"/>
                <a:cs typeface="Times New Roman" panose="02020603050405020304" pitchFamily="18" charset="0"/>
              </a:rPr>
              <a:t>Closed tags include cancelled, deleted, or tags moved out of scope, in addition to physically completed work; reflects new tags closed since January 1, 2019.</a:t>
            </a:r>
          </a:p>
          <a:p>
            <a:pPr marL="0" indent="0">
              <a:spcAft>
                <a:spcPts val="0"/>
              </a:spcAft>
              <a:buNone/>
            </a:pPr>
            <a:r>
              <a:rPr lang="en-US" sz="900" baseline="30000" dirty="0">
                <a:latin typeface="Arial" panose="020B0604020202020204" pitchFamily="34" charset="0"/>
                <a:ea typeface="Calibri" panose="020F0502020204030204" pitchFamily="34" charset="0"/>
                <a:cs typeface="Times New Roman" panose="02020603050405020304" pitchFamily="18" charset="0"/>
              </a:rPr>
              <a:t>13</a:t>
            </a:r>
            <a:r>
              <a:rPr lang="en-US" sz="900" dirty="0">
                <a:latin typeface="Arial" panose="020B0604020202020204" pitchFamily="34" charset="0"/>
                <a:ea typeface="Calibri" panose="020F0502020204030204" pitchFamily="34" charset="0"/>
                <a:cs typeface="Times New Roman" panose="02020603050405020304" pitchFamily="18" charset="0"/>
              </a:rPr>
              <a:t> Created Tags reflects the summation of tags open and closed since January 1, 2019, consistent with prior quarterly reports, and not does reflect open tags created prior to 2019.</a:t>
            </a:r>
          </a:p>
          <a:p>
            <a:pPr marL="0" indent="0">
              <a:spcAft>
                <a:spcPts val="0"/>
              </a:spcAft>
              <a:buNone/>
            </a:pPr>
            <a:r>
              <a:rPr lang="en-US" sz="900" baseline="30000" dirty="0">
                <a:latin typeface="Arial" panose="020B0604020202020204" pitchFamily="34" charset="0"/>
                <a:ea typeface="Calibri" panose="020F0502020204030204" pitchFamily="34" charset="0"/>
                <a:cs typeface="Times New Roman" panose="02020603050405020304" pitchFamily="18" charset="0"/>
              </a:rPr>
              <a:t>14</a:t>
            </a:r>
            <a:r>
              <a:rPr lang="en-US" sz="900" dirty="0">
                <a:latin typeface="Arial" panose="020B0604020202020204" pitchFamily="34" charset="0"/>
                <a:ea typeface="Calibri" panose="020F0502020204030204" pitchFamily="34" charset="0"/>
                <a:cs typeface="Times New Roman" panose="02020603050405020304" pitchFamily="18" charset="0"/>
              </a:rPr>
              <a:t> All B tags initially identified through the WSIP were completed by year 2020; open WSIP B tags reflected below are tags that have had their priority upgraded since the tags were created.</a:t>
            </a:r>
          </a:p>
          <a:p>
            <a:pPr marL="0" indent="0">
              <a:spcAft>
                <a:spcPts val="0"/>
              </a:spcAft>
              <a:buNone/>
            </a:pPr>
            <a:r>
              <a:rPr lang="en-US" sz="900" dirty="0">
                <a:latin typeface="Arial" panose="020B0604020202020204" pitchFamily="34" charset="0"/>
                <a:ea typeface="Calibri" panose="020F0502020204030204" pitchFamily="34" charset="0"/>
                <a:cs typeface="Times New Roman" panose="02020603050405020304" pitchFamily="18" charset="0"/>
              </a:rPr>
              <a:t> </a:t>
            </a:r>
          </a:p>
          <a:p>
            <a:pPr marL="0" indent="0">
              <a:spcAft>
                <a:spcPts val="0"/>
              </a:spcAft>
              <a:buNone/>
            </a:pPr>
            <a:endParaRPr lang="en-US" sz="900" dirty="0">
              <a:latin typeface="Arial" panose="020B0604020202020204" pitchFamily="34"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242099A9-49F3-478D-908F-BB23760302BE}"/>
              </a:ext>
            </a:extLst>
          </p:cNvPr>
          <p:cNvGraphicFramePr>
            <a:graphicFrameLocks noGrp="1"/>
          </p:cNvGraphicFramePr>
          <p:nvPr>
            <p:extLst>
              <p:ext uri="{D42A27DB-BD31-4B8C-83A1-F6EECF244321}">
                <p14:modId xmlns:p14="http://schemas.microsoft.com/office/powerpoint/2010/main" val="730982395"/>
              </p:ext>
            </p:extLst>
          </p:nvPr>
        </p:nvGraphicFramePr>
        <p:xfrm>
          <a:off x="404186" y="1306606"/>
          <a:ext cx="11051756" cy="4844422"/>
        </p:xfrm>
        <a:graphic>
          <a:graphicData uri="http://schemas.openxmlformats.org/drawingml/2006/table">
            <a:tbl>
              <a:tblPr/>
              <a:tblGrid>
                <a:gridCol w="738398">
                  <a:extLst>
                    <a:ext uri="{9D8B030D-6E8A-4147-A177-3AD203B41FA5}">
                      <a16:colId xmlns:a16="http://schemas.microsoft.com/office/drawing/2014/main" val="909064855"/>
                    </a:ext>
                  </a:extLst>
                </a:gridCol>
                <a:gridCol w="405467">
                  <a:extLst>
                    <a:ext uri="{9D8B030D-6E8A-4147-A177-3AD203B41FA5}">
                      <a16:colId xmlns:a16="http://schemas.microsoft.com/office/drawing/2014/main" val="2074395866"/>
                    </a:ext>
                  </a:extLst>
                </a:gridCol>
                <a:gridCol w="729115">
                  <a:extLst>
                    <a:ext uri="{9D8B030D-6E8A-4147-A177-3AD203B41FA5}">
                      <a16:colId xmlns:a16="http://schemas.microsoft.com/office/drawing/2014/main" val="3526929126"/>
                    </a:ext>
                  </a:extLst>
                </a:gridCol>
                <a:gridCol w="499218">
                  <a:extLst>
                    <a:ext uri="{9D8B030D-6E8A-4147-A177-3AD203B41FA5}">
                      <a16:colId xmlns:a16="http://schemas.microsoft.com/office/drawing/2014/main" val="931304966"/>
                    </a:ext>
                  </a:extLst>
                </a:gridCol>
                <a:gridCol w="453832">
                  <a:extLst>
                    <a:ext uri="{9D8B030D-6E8A-4147-A177-3AD203B41FA5}">
                      <a16:colId xmlns:a16="http://schemas.microsoft.com/office/drawing/2014/main" val="1812171999"/>
                    </a:ext>
                  </a:extLst>
                </a:gridCol>
                <a:gridCol w="431030">
                  <a:extLst>
                    <a:ext uri="{9D8B030D-6E8A-4147-A177-3AD203B41FA5}">
                      <a16:colId xmlns:a16="http://schemas.microsoft.com/office/drawing/2014/main" val="671254422"/>
                    </a:ext>
                  </a:extLst>
                </a:gridCol>
                <a:gridCol w="494144">
                  <a:extLst>
                    <a:ext uri="{9D8B030D-6E8A-4147-A177-3AD203B41FA5}">
                      <a16:colId xmlns:a16="http://schemas.microsoft.com/office/drawing/2014/main" val="2091360778"/>
                    </a:ext>
                  </a:extLst>
                </a:gridCol>
                <a:gridCol w="521468">
                  <a:extLst>
                    <a:ext uri="{9D8B030D-6E8A-4147-A177-3AD203B41FA5}">
                      <a16:colId xmlns:a16="http://schemas.microsoft.com/office/drawing/2014/main" val="3170706178"/>
                    </a:ext>
                  </a:extLst>
                </a:gridCol>
                <a:gridCol w="521468">
                  <a:extLst>
                    <a:ext uri="{9D8B030D-6E8A-4147-A177-3AD203B41FA5}">
                      <a16:colId xmlns:a16="http://schemas.microsoft.com/office/drawing/2014/main" val="3380962310"/>
                    </a:ext>
                  </a:extLst>
                </a:gridCol>
                <a:gridCol w="521468">
                  <a:extLst>
                    <a:ext uri="{9D8B030D-6E8A-4147-A177-3AD203B41FA5}">
                      <a16:colId xmlns:a16="http://schemas.microsoft.com/office/drawing/2014/main" val="3107837008"/>
                    </a:ext>
                  </a:extLst>
                </a:gridCol>
                <a:gridCol w="521468">
                  <a:extLst>
                    <a:ext uri="{9D8B030D-6E8A-4147-A177-3AD203B41FA5}">
                      <a16:colId xmlns:a16="http://schemas.microsoft.com/office/drawing/2014/main" val="695599421"/>
                    </a:ext>
                  </a:extLst>
                </a:gridCol>
                <a:gridCol w="521468">
                  <a:extLst>
                    <a:ext uri="{9D8B030D-6E8A-4147-A177-3AD203B41FA5}">
                      <a16:colId xmlns:a16="http://schemas.microsoft.com/office/drawing/2014/main" val="2586094184"/>
                    </a:ext>
                  </a:extLst>
                </a:gridCol>
                <a:gridCol w="521468">
                  <a:extLst>
                    <a:ext uri="{9D8B030D-6E8A-4147-A177-3AD203B41FA5}">
                      <a16:colId xmlns:a16="http://schemas.microsoft.com/office/drawing/2014/main" val="3053173077"/>
                    </a:ext>
                  </a:extLst>
                </a:gridCol>
                <a:gridCol w="521468">
                  <a:extLst>
                    <a:ext uri="{9D8B030D-6E8A-4147-A177-3AD203B41FA5}">
                      <a16:colId xmlns:a16="http://schemas.microsoft.com/office/drawing/2014/main" val="4261909215"/>
                    </a:ext>
                  </a:extLst>
                </a:gridCol>
                <a:gridCol w="521468">
                  <a:extLst>
                    <a:ext uri="{9D8B030D-6E8A-4147-A177-3AD203B41FA5}">
                      <a16:colId xmlns:a16="http://schemas.microsoft.com/office/drawing/2014/main" val="3419995476"/>
                    </a:ext>
                  </a:extLst>
                </a:gridCol>
                <a:gridCol w="521468">
                  <a:extLst>
                    <a:ext uri="{9D8B030D-6E8A-4147-A177-3AD203B41FA5}">
                      <a16:colId xmlns:a16="http://schemas.microsoft.com/office/drawing/2014/main" val="2954974485"/>
                    </a:ext>
                  </a:extLst>
                </a:gridCol>
                <a:gridCol w="521468">
                  <a:extLst>
                    <a:ext uri="{9D8B030D-6E8A-4147-A177-3AD203B41FA5}">
                      <a16:colId xmlns:a16="http://schemas.microsoft.com/office/drawing/2014/main" val="1966496093"/>
                    </a:ext>
                  </a:extLst>
                </a:gridCol>
                <a:gridCol w="521468">
                  <a:extLst>
                    <a:ext uri="{9D8B030D-6E8A-4147-A177-3AD203B41FA5}">
                      <a16:colId xmlns:a16="http://schemas.microsoft.com/office/drawing/2014/main" val="1148656597"/>
                    </a:ext>
                  </a:extLst>
                </a:gridCol>
                <a:gridCol w="521468">
                  <a:extLst>
                    <a:ext uri="{9D8B030D-6E8A-4147-A177-3AD203B41FA5}">
                      <a16:colId xmlns:a16="http://schemas.microsoft.com/office/drawing/2014/main" val="704175857"/>
                    </a:ext>
                  </a:extLst>
                </a:gridCol>
                <a:gridCol w="521468">
                  <a:extLst>
                    <a:ext uri="{9D8B030D-6E8A-4147-A177-3AD203B41FA5}">
                      <a16:colId xmlns:a16="http://schemas.microsoft.com/office/drawing/2014/main" val="4260339174"/>
                    </a:ext>
                  </a:extLst>
                </a:gridCol>
                <a:gridCol w="521468">
                  <a:extLst>
                    <a:ext uri="{9D8B030D-6E8A-4147-A177-3AD203B41FA5}">
                      <a16:colId xmlns:a16="http://schemas.microsoft.com/office/drawing/2014/main" val="3541884406"/>
                    </a:ext>
                  </a:extLst>
                </a:gridCol>
              </a:tblGrid>
              <a:tr h="270794">
                <a:tc rowSpan="2">
                  <a:txBody>
                    <a:bodyPr/>
                    <a:lstStyle/>
                    <a:p>
                      <a:pPr algn="ctr" rtl="0" fontAlgn="ctr"/>
                      <a:r>
                        <a:rPr lang="en-US" sz="800" b="1" i="0" u="none" strike="noStrike">
                          <a:solidFill>
                            <a:srgbClr val="000000"/>
                          </a:solidFill>
                          <a:effectLst/>
                          <a:latin typeface="Arial" panose="020B0604020202020204" pitchFamily="34" charset="0"/>
                        </a:rPr>
                        <a:t>Asset Type</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rowSpan="2" gridSpan="2">
                  <a:txBody>
                    <a:bodyPr/>
                    <a:lstStyle/>
                    <a:p>
                      <a:pPr algn="ctr" rtl="0" fontAlgn="ctr"/>
                      <a:r>
                        <a:rPr lang="en-US" sz="800" b="1" i="0" u="none" strike="noStrike">
                          <a:solidFill>
                            <a:srgbClr val="000000"/>
                          </a:solidFill>
                          <a:effectLst/>
                          <a:latin typeface="Arial" panose="020B0604020202020204" pitchFamily="34" charset="0"/>
                        </a:rPr>
                        <a:t>Inspection Source </a:t>
                      </a:r>
                      <a:r>
                        <a:rPr lang="en-US" sz="900" b="1" baseline="30000">
                          <a:latin typeface="Arial" panose="020B0604020202020204" pitchFamily="34" charset="0"/>
                        </a:rPr>
                        <a:t>8</a:t>
                      </a:r>
                      <a:endParaRPr lang="en-US" sz="800" b="1" i="0" u="none" strike="noStrike">
                        <a:solidFill>
                          <a:srgbClr val="000000"/>
                        </a:solidFill>
                        <a:effectLst/>
                        <a:latin typeface="Arial" panose="020B0604020202020204" pitchFamily="34" charset="0"/>
                      </a:endParaRP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rowSpan="2" hMerge="1">
                  <a:txBody>
                    <a:bodyPr/>
                    <a:lstStyle/>
                    <a:p>
                      <a:endParaRPr lang="en-US"/>
                    </a:p>
                  </a:txBody>
                  <a:tcPr/>
                </a:tc>
                <a:tc gridSpan="6">
                  <a:txBody>
                    <a:bodyPr/>
                    <a:lstStyle/>
                    <a:p>
                      <a:pPr algn="ctr" rtl="0" fontAlgn="ctr"/>
                      <a:r>
                        <a:rPr lang="en-US" sz="800" b="1" i="0" u="none" strike="noStrike" dirty="0">
                          <a:solidFill>
                            <a:srgbClr val="000000"/>
                          </a:solidFill>
                          <a:effectLst/>
                          <a:latin typeface="Arial" panose="020B0604020202020204" pitchFamily="34" charset="0"/>
                        </a:rPr>
                        <a:t>Total Created Tags (21Q4)</a:t>
                      </a:r>
                      <a:r>
                        <a:rPr lang="en-US" sz="800" b="1" i="0" u="none" strike="noStrike" baseline="30000" dirty="0">
                          <a:solidFill>
                            <a:srgbClr val="000000"/>
                          </a:solidFill>
                          <a:effectLst/>
                          <a:latin typeface="Arial" panose="020B0604020202020204" pitchFamily="34" charset="0"/>
                        </a:rPr>
                        <a:t>1, 13</a:t>
                      </a:r>
                      <a:br>
                        <a:rPr lang="en-US" sz="800" b="1" i="0" u="none" strike="noStrike" dirty="0">
                          <a:solidFill>
                            <a:srgbClr val="000000"/>
                          </a:solidFill>
                          <a:effectLst/>
                          <a:latin typeface="Arial" panose="020B0604020202020204" pitchFamily="34" charset="0"/>
                        </a:rPr>
                      </a:br>
                      <a:r>
                        <a:rPr lang="en-US" sz="800" b="0" i="0" u="none" strike="noStrike" dirty="0">
                          <a:solidFill>
                            <a:srgbClr val="000000"/>
                          </a:solidFill>
                          <a:effectLst/>
                          <a:latin typeface="Arial" panose="020B0604020202020204" pitchFamily="34" charset="0"/>
                        </a:rPr>
                        <a:t>(carry-forward from Table 3)</a:t>
                      </a:r>
                      <a:endParaRPr lang="en-US" sz="800" b="1" i="0" u="none" strike="noStrike" dirty="0">
                        <a:solidFill>
                          <a:srgbClr val="000000"/>
                        </a:solidFill>
                        <a:effectLst/>
                        <a:latin typeface="Arial" panose="020B0604020202020204" pitchFamily="34" charset="0"/>
                      </a:endParaRPr>
                    </a:p>
                  </a:txBody>
                  <a:tcPr marL="6244" marR="6244" marT="6244"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800" b="1" i="0" u="none" strike="noStrike" dirty="0">
                          <a:solidFill>
                            <a:srgbClr val="000000"/>
                          </a:solidFill>
                          <a:effectLst/>
                          <a:latin typeface="Arial" panose="020B0604020202020204" pitchFamily="34" charset="0"/>
                        </a:rPr>
                        <a:t>Tags Closed (C)</a:t>
                      </a:r>
                      <a:r>
                        <a:rPr lang="en-US" sz="800" b="1" i="0" u="none" strike="noStrike" baseline="30000" dirty="0">
                          <a:solidFill>
                            <a:srgbClr val="000000"/>
                          </a:solidFill>
                          <a:effectLst/>
                          <a:latin typeface="Arial" panose="020B0604020202020204" pitchFamily="34" charset="0"/>
                        </a:rPr>
                        <a:t> </a:t>
                      </a:r>
                      <a:r>
                        <a:rPr lang="en-US" sz="800" b="1" baseline="30000" dirty="0">
                          <a:latin typeface="Arial" panose="020B0604020202020204" pitchFamily="34" charset="0"/>
                        </a:rPr>
                        <a:t>12</a:t>
                      </a:r>
                      <a:br>
                        <a:rPr lang="en-US" sz="800" b="1" i="0" u="none" strike="noStrike" dirty="0">
                          <a:solidFill>
                            <a:srgbClr val="000000"/>
                          </a:solidFill>
                          <a:effectLst/>
                          <a:latin typeface="Arial" panose="020B0604020202020204" pitchFamily="34" charset="0"/>
                        </a:rPr>
                      </a:br>
                      <a:r>
                        <a:rPr lang="en-US" sz="800" b="0" i="0" u="none" strike="noStrike" dirty="0">
                          <a:solidFill>
                            <a:srgbClr val="000000"/>
                          </a:solidFill>
                          <a:effectLst/>
                          <a:latin typeface="Arial" panose="020B0604020202020204" pitchFamily="34" charset="0"/>
                        </a:rPr>
                        <a:t>(data as of 12/31/21)</a:t>
                      </a:r>
                      <a:endParaRPr lang="en-US" sz="800" b="1" i="0" u="none" strike="noStrike" dirty="0">
                        <a:solidFill>
                          <a:srgbClr val="000000"/>
                        </a:solidFill>
                        <a:effectLst/>
                        <a:latin typeface="Arial" panose="020B0604020202020204" pitchFamily="34" charset="0"/>
                      </a:endParaRPr>
                    </a:p>
                  </a:txBody>
                  <a:tcPr marL="6244" marR="6244" marT="6244"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800" b="1" i="0" u="none" strike="noStrike" dirty="0">
                          <a:solidFill>
                            <a:srgbClr val="000000"/>
                          </a:solidFill>
                          <a:effectLst/>
                          <a:latin typeface="Arial" panose="020B0604020202020204" pitchFamily="34" charset="0"/>
                        </a:rPr>
                        <a:t>Total Open Tags (O = 21Q4-C)</a:t>
                      </a:r>
                      <a:r>
                        <a:rPr lang="en-US" sz="800" b="1" i="0" u="none" strike="noStrike" baseline="30000" dirty="0">
                          <a:solidFill>
                            <a:srgbClr val="000000"/>
                          </a:solidFill>
                          <a:effectLst/>
                          <a:latin typeface="Arial" panose="020B0604020202020204" pitchFamily="34" charset="0"/>
                        </a:rPr>
                        <a:t>2</a:t>
                      </a:r>
                      <a:br>
                        <a:rPr lang="en-US" sz="800" b="1" i="0" u="none" strike="noStrike" dirty="0">
                          <a:solidFill>
                            <a:srgbClr val="000000"/>
                          </a:solidFill>
                          <a:effectLst/>
                          <a:latin typeface="Arial" panose="020B0604020202020204" pitchFamily="34" charset="0"/>
                        </a:rPr>
                      </a:br>
                      <a:r>
                        <a:rPr lang="en-US" sz="800" b="0" i="0" u="none" strike="noStrike" dirty="0">
                          <a:solidFill>
                            <a:srgbClr val="000000"/>
                          </a:solidFill>
                          <a:effectLst/>
                          <a:latin typeface="Arial" panose="020B0604020202020204" pitchFamily="34" charset="0"/>
                        </a:rPr>
                        <a:t>(data as of 12/31/21)</a:t>
                      </a:r>
                      <a:endParaRPr lang="en-US" sz="800" b="1" i="0" u="none" strike="noStrike" dirty="0">
                        <a:solidFill>
                          <a:srgbClr val="000000"/>
                        </a:solidFill>
                        <a:effectLst/>
                        <a:latin typeface="Arial" panose="020B0604020202020204" pitchFamily="34" charset="0"/>
                      </a:endParaRPr>
                    </a:p>
                  </a:txBody>
                  <a:tcPr marL="6244" marR="6244" marT="6244"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57505716"/>
                  </a:ext>
                </a:extLst>
              </a:tr>
              <a:tr h="178819">
                <a:tc v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algn="ctr" rtl="0" fontAlgn="ctr"/>
                      <a:r>
                        <a:rPr lang="en-US" sz="800" b="1" i="0" u="none" strike="noStrike">
                          <a:solidFill>
                            <a:srgbClr val="000000"/>
                          </a:solidFill>
                          <a:effectLst/>
                          <a:latin typeface="Arial" panose="020B0604020202020204" pitchFamily="34" charset="0"/>
                        </a:rPr>
                        <a:t>A</a:t>
                      </a:r>
                      <a:r>
                        <a:rPr lang="en-US" sz="800" b="1" i="0" u="none" strike="noStrike" baseline="30000">
                          <a:solidFill>
                            <a:srgbClr val="000000"/>
                          </a:solidFill>
                          <a:effectLst/>
                          <a:latin typeface="Arial" panose="020B0604020202020204" pitchFamily="34" charset="0"/>
                        </a:rPr>
                        <a:t>10</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B</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E</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F</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H</a:t>
                      </a:r>
                      <a:r>
                        <a:rPr lang="en-US" sz="800" b="1" i="0" u="none" strike="noStrike" baseline="30000">
                          <a:solidFill>
                            <a:srgbClr val="000000"/>
                          </a:solidFill>
                          <a:effectLst/>
                          <a:latin typeface="Arial" panose="020B0604020202020204" pitchFamily="34" charset="0"/>
                        </a:rPr>
                        <a:t>11</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800" b="1" i="0" u="none" strike="noStrike">
                          <a:solidFill>
                            <a:srgbClr val="000000"/>
                          </a:solidFill>
                          <a:effectLst/>
                          <a:latin typeface="Arial" panose="020B0604020202020204" pitchFamily="34" charset="0"/>
                        </a:rPr>
                        <a:t>A</a:t>
                      </a:r>
                      <a:r>
                        <a:rPr lang="en-US" sz="800" b="1" i="0" u="none" strike="noStrike" baseline="30000">
                          <a:solidFill>
                            <a:srgbClr val="000000"/>
                          </a:solidFill>
                          <a:effectLst/>
                          <a:latin typeface="Arial" panose="020B0604020202020204" pitchFamily="34" charset="0"/>
                        </a:rPr>
                        <a:t>10</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B</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E</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F</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H</a:t>
                      </a:r>
                      <a:r>
                        <a:rPr lang="en-US" sz="800" b="1" i="0" u="none" strike="noStrike" baseline="30000">
                          <a:solidFill>
                            <a:srgbClr val="000000"/>
                          </a:solidFill>
                          <a:effectLst/>
                          <a:latin typeface="Arial" panose="020B0604020202020204" pitchFamily="34" charset="0"/>
                        </a:rPr>
                        <a:t>11</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US" sz="800" b="1" i="0" u="none" strike="noStrike">
                          <a:solidFill>
                            <a:srgbClr val="000000"/>
                          </a:solidFill>
                          <a:effectLst/>
                          <a:latin typeface="Arial" panose="020B0604020202020204" pitchFamily="34" charset="0"/>
                        </a:rPr>
                        <a:t>A</a:t>
                      </a:r>
                      <a:r>
                        <a:rPr lang="en-US" sz="800" b="1" i="0" u="none" strike="noStrike" baseline="30000">
                          <a:solidFill>
                            <a:srgbClr val="000000"/>
                          </a:solidFill>
                          <a:effectLst/>
                          <a:latin typeface="Arial" panose="020B0604020202020204" pitchFamily="34" charset="0"/>
                        </a:rPr>
                        <a:t>10</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B </a:t>
                      </a:r>
                      <a:r>
                        <a:rPr lang="en-US" sz="800" b="1" i="0" u="none" strike="noStrike" baseline="30000">
                          <a:solidFill>
                            <a:srgbClr val="000000"/>
                          </a:solidFill>
                          <a:effectLst/>
                          <a:latin typeface="Arial" panose="020B0604020202020204" pitchFamily="34" charset="0"/>
                        </a:rPr>
                        <a:t>14</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E</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F</a:t>
                      </a: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H</a:t>
                      </a:r>
                      <a:r>
                        <a:rPr lang="en-US" sz="800" b="1" i="0" u="none" strike="noStrike" baseline="30000">
                          <a:solidFill>
                            <a:srgbClr val="000000"/>
                          </a:solidFill>
                          <a:effectLst/>
                          <a:latin typeface="Arial" panose="020B0604020202020204" pitchFamily="34" charset="0"/>
                        </a:rPr>
                        <a:t>11</a:t>
                      </a:r>
                      <a:endParaRPr lang="en-US" sz="800" b="1" i="0" u="none" strike="noStrike">
                        <a:solidFill>
                          <a:srgbClr val="000000"/>
                        </a:solidFill>
                        <a:effectLst/>
                        <a:latin typeface="Arial" panose="020B0604020202020204" pitchFamily="34" charset="0"/>
                      </a:endParaRPr>
                    </a:p>
                  </a:txBody>
                  <a:tcPr marL="8028" marR="8028" marT="80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4"/>
                    </a:solidFill>
                  </a:tcPr>
                </a:tc>
                <a:tc>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b"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579835985"/>
                  </a:ext>
                </a:extLst>
              </a:tr>
              <a:tr h="255215">
                <a:tc rowSpan="4">
                  <a:txBody>
                    <a:bodyPr/>
                    <a:lstStyle/>
                    <a:p>
                      <a:pPr algn="ctr" rtl="0" fontAlgn="ctr"/>
                      <a:r>
                        <a:rPr lang="en-US" sz="800" b="0" i="0" u="none" strike="noStrike" dirty="0">
                          <a:solidFill>
                            <a:srgbClr val="000000"/>
                          </a:solidFill>
                          <a:effectLst/>
                          <a:latin typeface="Arial" panose="020B0604020202020204" pitchFamily="34" charset="0"/>
                        </a:rPr>
                        <a:t>Electric Distribution</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ctr"/>
                      <a:r>
                        <a:rPr lang="en-US" sz="800" b="0" i="0" u="none" strike="noStrike" dirty="0">
                          <a:solidFill>
                            <a:srgbClr val="000000"/>
                          </a:solidFill>
                          <a:effectLst/>
                          <a:latin typeface="Arial" panose="020B0604020202020204" pitchFamily="34" charset="0"/>
                        </a:rPr>
                        <a:t>HFTD</a:t>
                      </a:r>
                    </a:p>
                  </a:txBody>
                  <a:tcPr marL="6244" marR="6244" marT="6244" marB="0" vert="vert27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0" i="0" u="none" strike="noStrike">
                          <a:solidFill>
                            <a:srgbClr val="000000"/>
                          </a:solidFill>
                          <a:effectLst/>
                          <a:latin typeface="Arial" panose="020B0604020202020204" pitchFamily="34" charset="0"/>
                        </a:rPr>
                        <a:t>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995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9,452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172,721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9,918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11,193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204,279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995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8,947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118,936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6,917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4,571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140,366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505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53,785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3,001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6,622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63,913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715428"/>
                  </a:ext>
                </a:extLst>
              </a:tr>
              <a:tr h="270794">
                <a:tc vMerge="1">
                  <a:txBody>
                    <a:bodyPr/>
                    <a:lstStyle/>
                    <a:p>
                      <a:endParaRPr lang="en-US"/>
                    </a:p>
                  </a:txBody>
                  <a:tcPr/>
                </a:tc>
                <a:tc vMerge="1">
                  <a:txBody>
                    <a:bodyPr/>
                    <a:lstStyle/>
                    <a:p>
                      <a:endParaRPr lang="en-US"/>
                    </a:p>
                  </a:txBody>
                  <a:tcPr/>
                </a:tc>
                <a:tc>
                  <a:txBody>
                    <a:bodyPr/>
                    <a:lstStyle/>
                    <a:p>
                      <a:pPr algn="ctr" rtl="0" fontAlgn="ctr"/>
                      <a:r>
                        <a:rPr lang="en-US" sz="800" b="0" i="0" u="none" strike="noStrike" dirty="0">
                          <a:solidFill>
                            <a:srgbClr val="000000"/>
                          </a:solidFill>
                          <a:effectLst/>
                          <a:latin typeface="Arial" panose="020B0604020202020204" pitchFamily="34" charset="0"/>
                        </a:rPr>
                        <a:t>Non-WISP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13,595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25,451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120,618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30,057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1,329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191,050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13,527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24,358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28,643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4,478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189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71,195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68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1,129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92,692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40,062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1,892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135,843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5058313"/>
                  </a:ext>
                </a:extLst>
              </a:tr>
              <a:tr h="270794">
                <a:tc vMerge="1">
                  <a:txBody>
                    <a:bodyPr/>
                    <a:lstStyle/>
                    <a:p>
                      <a:endParaRPr lang="en-US"/>
                    </a:p>
                  </a:txBody>
                  <a:tcPr/>
                </a:tc>
                <a:tc gridSpan="2">
                  <a:txBody>
                    <a:bodyPr/>
                    <a:lstStyle/>
                    <a:p>
                      <a:pPr algn="ctr" rtl="0" fontAlgn="ctr"/>
                      <a:r>
                        <a:rPr lang="en-US" sz="800" b="0" i="0" u="none" strike="noStrike">
                          <a:solidFill>
                            <a:srgbClr val="000000"/>
                          </a:solidFill>
                          <a:effectLst/>
                          <a:latin typeface="Arial" panose="020B0604020202020204" pitchFamily="34" charset="0"/>
                        </a:rPr>
                        <a:t>Non-HFTD / Non-WSIP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rtl="0" fontAlgn="ctr"/>
                      <a:r>
                        <a:rPr lang="en-US" sz="800" b="0" i="0" u="none" strike="noStrike">
                          <a:solidFill>
                            <a:srgbClr val="000000"/>
                          </a:solidFill>
                          <a:effectLst/>
                          <a:latin typeface="Arial" panose="020B0604020202020204" pitchFamily="34" charset="0"/>
                        </a:rPr>
                        <a:t>            43,613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41,481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205,516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75,447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366,123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dirty="0">
                          <a:solidFill>
                            <a:srgbClr val="000000"/>
                          </a:solidFill>
                          <a:effectLst/>
                          <a:latin typeface="Arial" panose="020B0604020202020204" pitchFamily="34" charset="0"/>
                        </a:rPr>
                        <a:t>            43,533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38,257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37,231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5,203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124,230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80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3,359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169,215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135,415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79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0" i="0" u="none" strike="noStrike">
                          <a:solidFill>
                            <a:srgbClr val="000000"/>
                          </a:solidFill>
                          <a:effectLst/>
                          <a:latin typeface="Arial" panose="020B0604020202020204" pitchFamily="34" charset="0"/>
                        </a:rPr>
                        <a:t>         308,148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8549473"/>
                  </a:ext>
                </a:extLst>
              </a:tr>
              <a:tr h="255215">
                <a:tc vMerge="1">
                  <a:txBody>
                    <a:bodyPr/>
                    <a:lstStyle/>
                    <a:p>
                      <a:endParaRPr lang="en-US"/>
                    </a:p>
                  </a:txBody>
                  <a:tcPr/>
                </a:tc>
                <a:tc gridSpan="2">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algn="r" rtl="0" fontAlgn="ctr"/>
                      <a:r>
                        <a:rPr lang="en-US" sz="800" b="1" i="0" u="none" strike="noStrike">
                          <a:solidFill>
                            <a:srgbClr val="000000"/>
                          </a:solidFill>
                          <a:effectLst/>
                          <a:latin typeface="Arial" panose="020B0604020202020204" pitchFamily="34" charset="0"/>
                        </a:rPr>
                        <a:t>            58,203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76,384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498,855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115,422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12,588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761,452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dirty="0">
                          <a:solidFill>
                            <a:srgbClr val="000000"/>
                          </a:solidFill>
                          <a:effectLst/>
                          <a:latin typeface="Arial" panose="020B0604020202020204" pitchFamily="34" charset="0"/>
                        </a:rPr>
                        <a:t>            58,055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dirty="0">
                          <a:solidFill>
                            <a:srgbClr val="000000"/>
                          </a:solidFill>
                          <a:effectLst/>
                          <a:latin typeface="Arial" panose="020B0604020202020204" pitchFamily="34" charset="0"/>
                        </a:rPr>
                        <a:t>            71,562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dirty="0">
                          <a:solidFill>
                            <a:srgbClr val="000000"/>
                          </a:solidFill>
                          <a:effectLst/>
                          <a:latin typeface="Arial" panose="020B0604020202020204" pitchFamily="34" charset="0"/>
                        </a:rPr>
                        <a:t>         184,810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16,598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dirty="0">
                          <a:solidFill>
                            <a:srgbClr val="000000"/>
                          </a:solidFill>
                          <a:effectLst/>
                          <a:latin typeface="Arial" panose="020B0604020202020204" pitchFamily="34" charset="0"/>
                        </a:rPr>
                        <a:t>              4,766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335,791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148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dirty="0">
                          <a:solidFill>
                            <a:srgbClr val="000000"/>
                          </a:solidFill>
                          <a:effectLst/>
                          <a:latin typeface="Arial" panose="020B0604020202020204" pitchFamily="34" charset="0"/>
                        </a:rPr>
                        <a:t>              4,993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315,692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178,478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8,593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US" sz="800" b="1" i="0" u="none" strike="noStrike">
                          <a:solidFill>
                            <a:srgbClr val="000000"/>
                          </a:solidFill>
                          <a:effectLst/>
                          <a:latin typeface="Arial" panose="020B0604020202020204" pitchFamily="34" charset="0"/>
                        </a:rPr>
                        <a:t>         507,904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7461512"/>
                  </a:ext>
                </a:extLst>
              </a:tr>
              <a:tr h="270794">
                <a:tc rowSpan="4">
                  <a:txBody>
                    <a:bodyPr/>
                    <a:lstStyle/>
                    <a:p>
                      <a:pPr algn="ctr" rtl="0" fontAlgn="ctr"/>
                      <a:r>
                        <a:rPr lang="en-US" sz="800" b="0" i="0" u="none" strike="noStrike">
                          <a:solidFill>
                            <a:srgbClr val="000000"/>
                          </a:solidFill>
                          <a:effectLst/>
                          <a:latin typeface="Arial" panose="020B0604020202020204" pitchFamily="34" charset="0"/>
                        </a:rPr>
                        <a:t>Electric Transmission</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ctr"/>
                      <a:r>
                        <a:rPr lang="en-US" sz="800" b="0" i="0" u="none" strike="noStrike">
                          <a:solidFill>
                            <a:srgbClr val="000000"/>
                          </a:solidFill>
                          <a:effectLst/>
                          <a:latin typeface="Arial" panose="020B0604020202020204" pitchFamily="34" charset="0"/>
                        </a:rPr>
                        <a:t>HFTD</a:t>
                      </a:r>
                    </a:p>
                  </a:txBody>
                  <a:tcPr marL="6244" marR="6244" marT="6244" marB="0" vert="vert27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0" i="0" u="none" strike="noStrike">
                          <a:solidFill>
                            <a:srgbClr val="000000"/>
                          </a:solidFill>
                          <a:effectLst/>
                          <a:latin typeface="Arial" panose="020B0604020202020204" pitchFamily="34" charset="0"/>
                        </a:rPr>
                        <a:t>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00"/>
                          </a:solidFill>
                          <a:effectLst/>
                          <a:latin typeface="Arial" panose="020B0604020202020204" pitchFamily="34" charset="0"/>
                        </a:rPr>
                        <a:t>                    69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4,352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42,933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5,258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52,612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69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4,350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41,709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4,184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50,312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1,224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1,074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2,300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8211179"/>
                  </a:ext>
                </a:extLst>
              </a:tr>
              <a:tr h="270794">
                <a:tc vMerge="1">
                  <a:txBody>
                    <a:bodyPr/>
                    <a:lstStyle/>
                    <a:p>
                      <a:endParaRPr lang="en-US"/>
                    </a:p>
                  </a:txBody>
                  <a:tcPr/>
                </a:tc>
                <a:tc vMerge="1">
                  <a:txBody>
                    <a:bodyPr/>
                    <a:lstStyle/>
                    <a:p>
                      <a:endParaRPr lang="en-US"/>
                    </a:p>
                  </a:txBody>
                  <a:tcPr/>
                </a:tc>
                <a:tc>
                  <a:txBody>
                    <a:bodyPr/>
                    <a:lstStyle/>
                    <a:p>
                      <a:pPr algn="ctr" rtl="0" fontAlgn="ctr"/>
                      <a:r>
                        <a:rPr lang="en-US" sz="800" b="0" i="0" u="none" strike="noStrike">
                          <a:solidFill>
                            <a:srgbClr val="000000"/>
                          </a:solidFill>
                          <a:effectLst/>
                          <a:latin typeface="Arial" panose="020B0604020202020204" pitchFamily="34" charset="0"/>
                        </a:rPr>
                        <a:t>Non-WISP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00"/>
                          </a:solidFill>
                          <a:effectLst/>
                          <a:latin typeface="Arial" panose="020B0604020202020204" pitchFamily="34" charset="0"/>
                        </a:rPr>
                        <a:t>                 829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4,193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22,697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14,279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41,998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766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4,159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12,821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6,100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23,846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64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35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10,098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8,199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18,396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6139102"/>
                  </a:ext>
                </a:extLst>
              </a:tr>
              <a:tr h="270794">
                <a:tc vMerge="1">
                  <a:txBody>
                    <a:bodyPr/>
                    <a:lstStyle/>
                    <a:p>
                      <a:endParaRPr lang="en-US"/>
                    </a:p>
                  </a:txBody>
                  <a:tcPr/>
                </a:tc>
                <a:tc gridSpan="2">
                  <a:txBody>
                    <a:bodyPr/>
                    <a:lstStyle/>
                    <a:p>
                      <a:pPr algn="ctr" rtl="0" fontAlgn="ctr"/>
                      <a:r>
                        <a:rPr lang="en-US" sz="800" b="0" i="0" u="none" strike="noStrike">
                          <a:solidFill>
                            <a:srgbClr val="000000"/>
                          </a:solidFill>
                          <a:effectLst/>
                          <a:latin typeface="Arial" panose="020B0604020202020204" pitchFamily="34" charset="0"/>
                        </a:rPr>
                        <a:t>Non-HFTD / Non-WSIP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rtl="0" fontAlgn="ctr"/>
                      <a:r>
                        <a:rPr lang="en-US" sz="800" b="0" i="0" u="none" strike="noStrike">
                          <a:solidFill>
                            <a:srgbClr val="000000"/>
                          </a:solidFill>
                          <a:effectLst/>
                          <a:latin typeface="Arial" panose="020B0604020202020204" pitchFamily="34" charset="0"/>
                        </a:rPr>
                        <a:t>              1,653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13,103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54,730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27,578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97,064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1,650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12,362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20,336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8,386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42,734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745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34,520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19,247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54,515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0313097"/>
                  </a:ext>
                </a:extLst>
              </a:tr>
              <a:tr h="270794">
                <a:tc vMerge="1">
                  <a:txBody>
                    <a:bodyPr/>
                    <a:lstStyle/>
                    <a:p>
                      <a:endParaRPr lang="en-US"/>
                    </a:p>
                  </a:txBody>
                  <a:tcPr/>
                </a:tc>
                <a:tc gridSpan="2">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algn="r" rtl="0" fontAlgn="ctr"/>
                      <a:r>
                        <a:rPr lang="en-US" sz="800" b="0" i="0" u="none" strike="noStrike">
                          <a:solidFill>
                            <a:srgbClr val="000000"/>
                          </a:solidFill>
                          <a:effectLst/>
                          <a:latin typeface="Arial" panose="020B0604020202020204" pitchFamily="34" charset="0"/>
                        </a:rPr>
                        <a:t>              2,551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21,648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120,360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47,115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191,674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2,485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20,871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74,866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18,670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116,892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67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782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45,842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28,520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75,211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7723155"/>
                  </a:ext>
                </a:extLst>
              </a:tr>
              <a:tr h="270794">
                <a:tc rowSpan="4">
                  <a:txBody>
                    <a:bodyPr/>
                    <a:lstStyle/>
                    <a:p>
                      <a:pPr algn="ctr" rtl="0" fontAlgn="ctr"/>
                      <a:r>
                        <a:rPr lang="en-US" sz="800" b="0" i="0" u="none" strike="noStrike">
                          <a:solidFill>
                            <a:srgbClr val="000000"/>
                          </a:solidFill>
                          <a:effectLst/>
                          <a:latin typeface="Arial" panose="020B0604020202020204" pitchFamily="34" charset="0"/>
                        </a:rPr>
                        <a:t>Electric Substation</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ctr"/>
                      <a:r>
                        <a:rPr lang="en-US" sz="800" b="0" i="0" u="none" strike="noStrike">
                          <a:solidFill>
                            <a:srgbClr val="000000"/>
                          </a:solidFill>
                          <a:effectLst/>
                          <a:latin typeface="Arial" panose="020B0604020202020204" pitchFamily="34" charset="0"/>
                        </a:rPr>
                        <a:t>HFTD</a:t>
                      </a:r>
                    </a:p>
                  </a:txBody>
                  <a:tcPr marL="6244" marR="6244" marT="6244" marB="0" vert="vert27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0" i="0" u="none" strike="noStrike">
                          <a:solidFill>
                            <a:srgbClr val="000000"/>
                          </a:solidFill>
                          <a:effectLst/>
                          <a:latin typeface="Arial" panose="020B0604020202020204" pitchFamily="34" charset="0"/>
                        </a:rPr>
                        <a:t>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00"/>
                          </a:solidFill>
                          <a:effectLst/>
                          <a:latin typeface="Arial" panose="020B0604020202020204" pitchFamily="34" charset="0"/>
                        </a:rPr>
                        <a:t>                 107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728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2,828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3,663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107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728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2,801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3,636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27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0107643"/>
                  </a:ext>
                </a:extLst>
              </a:tr>
              <a:tr h="270794">
                <a:tc vMerge="1">
                  <a:txBody>
                    <a:bodyPr/>
                    <a:lstStyle/>
                    <a:p>
                      <a:endParaRPr lang="en-US"/>
                    </a:p>
                  </a:txBody>
                  <a:tcPr/>
                </a:tc>
                <a:tc vMerge="1">
                  <a:txBody>
                    <a:bodyPr/>
                    <a:lstStyle/>
                    <a:p>
                      <a:endParaRPr lang="en-US"/>
                    </a:p>
                  </a:txBody>
                  <a:tcPr/>
                </a:tc>
                <a:tc>
                  <a:txBody>
                    <a:bodyPr/>
                    <a:lstStyle/>
                    <a:p>
                      <a:pPr algn="ctr" rtl="0" fontAlgn="ctr"/>
                      <a:r>
                        <a:rPr lang="en-US" sz="800" b="0" i="0" u="none" strike="noStrike">
                          <a:solidFill>
                            <a:srgbClr val="000000"/>
                          </a:solidFill>
                          <a:effectLst/>
                          <a:latin typeface="Arial" panose="020B0604020202020204" pitchFamily="34" charset="0"/>
                        </a:rPr>
                        <a:t>Non-WISP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en-US" sz="800" b="0" i="0" u="none" strike="noStrike">
                          <a:solidFill>
                            <a:srgbClr val="000000"/>
                          </a:solidFill>
                          <a:effectLst/>
                          <a:latin typeface="Arial" panose="020B0604020202020204" pitchFamily="34" charset="0"/>
                        </a:rPr>
                        <a:t>                 546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2,021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7,095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174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9,836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546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1,986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5,674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37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8,243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35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1,422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147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1,604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6260974"/>
                  </a:ext>
                </a:extLst>
              </a:tr>
              <a:tr h="270794">
                <a:tc vMerge="1">
                  <a:txBody>
                    <a:bodyPr/>
                    <a:lstStyle/>
                    <a:p>
                      <a:endParaRPr lang="en-US"/>
                    </a:p>
                  </a:txBody>
                  <a:tcPr/>
                </a:tc>
                <a:tc gridSpan="2">
                  <a:txBody>
                    <a:bodyPr/>
                    <a:lstStyle/>
                    <a:p>
                      <a:pPr algn="ctr" rtl="0" fontAlgn="ctr"/>
                      <a:r>
                        <a:rPr lang="en-US" sz="800" b="0" i="0" u="none" strike="noStrike">
                          <a:solidFill>
                            <a:srgbClr val="000000"/>
                          </a:solidFill>
                          <a:effectLst/>
                          <a:latin typeface="Arial" panose="020B0604020202020204" pitchFamily="34" charset="0"/>
                        </a:rPr>
                        <a:t>Non-HFTD / Non-WSIP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r" rtl="0" fontAlgn="ctr"/>
                      <a:r>
                        <a:rPr lang="en-US" sz="800" b="0" i="0" u="none" strike="noStrike">
                          <a:solidFill>
                            <a:srgbClr val="000000"/>
                          </a:solidFill>
                          <a:effectLst/>
                          <a:latin typeface="Arial" panose="020B0604020202020204" pitchFamily="34" charset="0"/>
                        </a:rPr>
                        <a:t>              1,690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6,583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14,658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232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23,163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1,690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6,389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12,754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101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20,934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194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1,911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145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2,250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7855707"/>
                  </a:ext>
                </a:extLst>
              </a:tr>
              <a:tr h="270794">
                <a:tc vMerge="1">
                  <a:txBody>
                    <a:bodyPr/>
                    <a:lstStyle/>
                    <a:p>
                      <a:endParaRPr lang="en-US"/>
                    </a:p>
                  </a:txBody>
                  <a:tcPr/>
                </a:tc>
                <a:tc gridSpan="2">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a:txBody>
                    <a:bodyPr/>
                    <a:lstStyle/>
                    <a:p>
                      <a:pPr algn="r" rtl="0" fontAlgn="ctr"/>
                      <a:r>
                        <a:rPr lang="en-US" sz="800" b="0" i="0" u="none" strike="noStrike">
                          <a:solidFill>
                            <a:srgbClr val="000000"/>
                          </a:solidFill>
                          <a:effectLst/>
                          <a:latin typeface="Arial" panose="020B0604020202020204" pitchFamily="34" charset="0"/>
                        </a:rPr>
                        <a:t>              2,343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9,332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24,581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406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36,662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2,343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dirty="0">
                          <a:solidFill>
                            <a:srgbClr val="000000"/>
                          </a:solidFill>
                          <a:effectLst/>
                          <a:latin typeface="Arial" panose="020B0604020202020204" pitchFamily="34" charset="0"/>
                        </a:rPr>
                        <a:t>              9,103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21,229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138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32,813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229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3,360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292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en-US" sz="800" b="1" i="0" u="none" strike="noStrike" dirty="0">
                          <a:solidFill>
                            <a:srgbClr val="000000"/>
                          </a:solidFill>
                          <a:effectLst/>
                          <a:latin typeface="Arial" panose="020B0604020202020204" pitchFamily="34" charset="0"/>
                        </a:rPr>
                        <a:t>              3,881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9964740"/>
                  </a:ext>
                </a:extLst>
              </a:tr>
              <a:tr h="255215">
                <a:tc rowSpan="4">
                  <a:txBody>
                    <a:bodyPr/>
                    <a:lstStyle/>
                    <a:p>
                      <a:pPr algn="ctr" rtl="0" fontAlgn="ctr"/>
                      <a:r>
                        <a:rPr lang="en-US" sz="800" b="1" i="0" u="none" strike="noStrike">
                          <a:solidFill>
                            <a:srgbClr val="000000"/>
                          </a:solidFill>
                          <a:effectLst/>
                          <a:latin typeface="Arial" panose="020B0604020202020204" pitchFamily="34" charset="0"/>
                        </a:rPr>
                        <a:t>Grand Total</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rowSpan="2">
                  <a:txBody>
                    <a:bodyPr/>
                    <a:lstStyle/>
                    <a:p>
                      <a:pPr algn="ctr" rtl="0" fontAlgn="ctr"/>
                      <a:r>
                        <a:rPr lang="en-US" sz="800" b="0" i="0" u="none" strike="noStrike">
                          <a:solidFill>
                            <a:srgbClr val="000000"/>
                          </a:solidFill>
                          <a:effectLst/>
                          <a:latin typeface="Arial" panose="020B0604020202020204" pitchFamily="34" charset="0"/>
                        </a:rPr>
                        <a:t>HFTD</a:t>
                      </a:r>
                    </a:p>
                  </a:txBody>
                  <a:tcPr marL="6244" marR="6244" marT="6244" marB="0" vert="vert27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ctr" rtl="0" fontAlgn="ctr"/>
                      <a:r>
                        <a:rPr lang="en-US" sz="800" b="0" i="0" u="none" strike="noStrike">
                          <a:solidFill>
                            <a:srgbClr val="000000"/>
                          </a:solidFill>
                          <a:effectLst/>
                          <a:latin typeface="Arial" panose="020B0604020202020204" pitchFamily="34" charset="0"/>
                        </a:rPr>
                        <a:t>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1,171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14,532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218,482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15,176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11,193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260,554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1,171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14,025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163,446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11,101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4,571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194,314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507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55,036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4,075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6,622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66,240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2527345692"/>
                  </a:ext>
                </a:extLst>
              </a:tr>
              <a:tr h="270794">
                <a:tc vMerge="1">
                  <a:txBody>
                    <a:bodyPr/>
                    <a:lstStyle/>
                    <a:p>
                      <a:endParaRPr lang="en-US"/>
                    </a:p>
                  </a:txBody>
                  <a:tcPr/>
                </a:tc>
                <a:tc vMerge="1">
                  <a:txBody>
                    <a:bodyPr/>
                    <a:lstStyle/>
                    <a:p>
                      <a:endParaRPr lang="en-US"/>
                    </a:p>
                  </a:txBody>
                  <a:tcPr/>
                </a:tc>
                <a:tc>
                  <a:txBody>
                    <a:bodyPr/>
                    <a:lstStyle/>
                    <a:p>
                      <a:pPr algn="ctr" rtl="0" fontAlgn="ctr"/>
                      <a:r>
                        <a:rPr lang="en-US" sz="800" b="0" i="0" u="none" strike="noStrike">
                          <a:solidFill>
                            <a:srgbClr val="000000"/>
                          </a:solidFill>
                          <a:effectLst/>
                          <a:latin typeface="Arial" panose="020B0604020202020204" pitchFamily="34" charset="0"/>
                        </a:rPr>
                        <a:t>Non-WISP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14,970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31,665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150,410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44,510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1,329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242,884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14,839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30,503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47,138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10,615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189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103,284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132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1,199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104,212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48,408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1,892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155,843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16531778"/>
                  </a:ext>
                </a:extLst>
              </a:tr>
              <a:tr h="270794">
                <a:tc vMerge="1">
                  <a:txBody>
                    <a:bodyPr/>
                    <a:lstStyle/>
                    <a:p>
                      <a:endParaRPr lang="en-US"/>
                    </a:p>
                  </a:txBody>
                  <a:tcPr/>
                </a:tc>
                <a:tc gridSpan="2">
                  <a:txBody>
                    <a:bodyPr/>
                    <a:lstStyle/>
                    <a:p>
                      <a:pPr algn="ctr" rtl="0" fontAlgn="ctr"/>
                      <a:r>
                        <a:rPr lang="en-US" sz="800" b="0" i="0" u="none" strike="noStrike">
                          <a:solidFill>
                            <a:srgbClr val="000000"/>
                          </a:solidFill>
                          <a:effectLst/>
                          <a:latin typeface="Arial" panose="020B0604020202020204" pitchFamily="34" charset="0"/>
                        </a:rPr>
                        <a:t>Non-HFTD / Non-WSIP</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hMerge="1">
                  <a:txBody>
                    <a:bodyPr/>
                    <a:lstStyle/>
                    <a:p>
                      <a:endParaRPr lang="en-US"/>
                    </a:p>
                  </a:txBody>
                  <a:tcPr/>
                </a:tc>
                <a:tc>
                  <a:txBody>
                    <a:bodyPr/>
                    <a:lstStyle/>
                    <a:p>
                      <a:pPr algn="r" rtl="0" fontAlgn="ctr"/>
                      <a:r>
                        <a:rPr lang="en-US" sz="800" b="0" i="0" u="none" strike="noStrike">
                          <a:solidFill>
                            <a:srgbClr val="000000"/>
                          </a:solidFill>
                          <a:effectLst/>
                          <a:latin typeface="Arial" panose="020B0604020202020204" pitchFamily="34" charset="0"/>
                        </a:rPr>
                        <a:t>            46,956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61,167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274,904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103,257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ctr"/>
                      <a:r>
                        <a:rPr lang="en-US" sz="800" b="0" i="0" u="none" strike="noStrike">
                          <a:solidFill>
                            <a:srgbClr val="000000"/>
                          </a:solidFill>
                          <a:effectLst/>
                          <a:latin typeface="Arial" panose="020B0604020202020204" pitchFamily="34" charset="0"/>
                        </a:rPr>
                        <a:t>                    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486,350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46,873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57,008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70,321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13,690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187,898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0" i="0" u="none" strike="noStrike">
                          <a:solidFill>
                            <a:srgbClr val="000000"/>
                          </a:solidFill>
                          <a:effectLst/>
                          <a:latin typeface="Arial" panose="020B0604020202020204" pitchFamily="34" charset="0"/>
                        </a:rPr>
                        <a:t>                    83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4,298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dirty="0">
                          <a:solidFill>
                            <a:srgbClr val="000000"/>
                          </a:solidFill>
                          <a:effectLst/>
                          <a:latin typeface="Arial" panose="020B0604020202020204" pitchFamily="34" charset="0"/>
                        </a:rPr>
                        <a:t>         205,646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154,807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0" i="0" u="none" strike="noStrike">
                          <a:solidFill>
                            <a:srgbClr val="000000"/>
                          </a:solidFill>
                          <a:effectLst/>
                          <a:latin typeface="Arial" panose="020B0604020202020204" pitchFamily="34" charset="0"/>
                        </a:rPr>
                        <a:t>                     79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F0FF"/>
                    </a:solidFill>
                  </a:tcPr>
                </a:tc>
                <a:tc>
                  <a:txBody>
                    <a:bodyPr/>
                    <a:lstStyle/>
                    <a:p>
                      <a:pPr algn="r" rtl="0" fontAlgn="b"/>
                      <a:r>
                        <a:rPr lang="en-US" sz="800" b="1" i="0" u="none" strike="noStrike">
                          <a:solidFill>
                            <a:srgbClr val="000000"/>
                          </a:solidFill>
                          <a:effectLst/>
                          <a:latin typeface="Arial" panose="020B0604020202020204" pitchFamily="34" charset="0"/>
                        </a:rPr>
                        <a:t>         364,913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4198619466"/>
                  </a:ext>
                </a:extLst>
              </a:tr>
              <a:tr h="379636">
                <a:tc vMerge="1">
                  <a:txBody>
                    <a:bodyPr/>
                    <a:lstStyle/>
                    <a:p>
                      <a:endParaRPr lang="en-US"/>
                    </a:p>
                  </a:txBody>
                  <a:tcPr/>
                </a:tc>
                <a:tc gridSpan="2">
                  <a:txBody>
                    <a:bodyPr/>
                    <a:lstStyle/>
                    <a:p>
                      <a:pPr algn="ctr" rtl="0" fontAlgn="ctr"/>
                      <a:r>
                        <a:rPr lang="en-US" sz="800" b="1" i="0" u="none" strike="noStrike">
                          <a:solidFill>
                            <a:srgbClr val="000000"/>
                          </a:solidFill>
                          <a:effectLst/>
                          <a:latin typeface="Arial" panose="020B0604020202020204" pitchFamily="34" charset="0"/>
                        </a:rPr>
                        <a:t>Subtotal</a:t>
                      </a:r>
                    </a:p>
                  </a:txBody>
                  <a:tcPr marL="6244" marR="6244" marT="6244"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hMerge="1">
                  <a:txBody>
                    <a:bodyPr/>
                    <a:lstStyle/>
                    <a:p>
                      <a:endParaRPr lang="en-US"/>
                    </a:p>
                  </a:txBody>
                  <a:tcPr/>
                </a:tc>
                <a:tc>
                  <a:txBody>
                    <a:bodyPr/>
                    <a:lstStyle/>
                    <a:p>
                      <a:pPr algn="r" rtl="0" fontAlgn="ctr"/>
                      <a:r>
                        <a:rPr lang="en-US" sz="800" b="1" i="0" u="none" strike="noStrike" dirty="0">
                          <a:solidFill>
                            <a:srgbClr val="000000"/>
                          </a:solidFill>
                          <a:effectLst/>
                          <a:latin typeface="Arial" panose="020B0604020202020204" pitchFamily="34" charset="0"/>
                        </a:rPr>
                        <a:t>            63,097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ctr"/>
                      <a:r>
                        <a:rPr lang="en-US" sz="800" b="1" i="0" u="none" strike="noStrike" dirty="0">
                          <a:solidFill>
                            <a:srgbClr val="000000"/>
                          </a:solidFill>
                          <a:effectLst/>
                          <a:latin typeface="Arial" panose="020B0604020202020204" pitchFamily="34" charset="0"/>
                        </a:rPr>
                        <a:t>         107,364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ctr"/>
                      <a:r>
                        <a:rPr lang="en-US" sz="800" b="1" i="0" u="none" strike="noStrike" dirty="0">
                          <a:solidFill>
                            <a:srgbClr val="000000"/>
                          </a:solidFill>
                          <a:effectLst/>
                          <a:latin typeface="Arial" panose="020B0604020202020204" pitchFamily="34" charset="0"/>
                        </a:rPr>
                        <a:t>         643,796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ctr"/>
                      <a:r>
                        <a:rPr lang="en-US" sz="800" b="1" i="0" u="none" strike="noStrike" dirty="0">
                          <a:solidFill>
                            <a:srgbClr val="000000"/>
                          </a:solidFill>
                          <a:effectLst/>
                          <a:latin typeface="Arial" panose="020B0604020202020204" pitchFamily="34" charset="0"/>
                        </a:rPr>
                        <a:t>         162,943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ctr"/>
                      <a:r>
                        <a:rPr lang="en-US" sz="800" b="1" i="0" u="none" strike="noStrike" dirty="0">
                          <a:solidFill>
                            <a:srgbClr val="000000"/>
                          </a:solidFill>
                          <a:effectLst/>
                          <a:latin typeface="Arial" panose="020B0604020202020204" pitchFamily="34" charset="0"/>
                        </a:rPr>
                        <a:t>            12,588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989,788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62,883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101,536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280,905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35,406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4,766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485,496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215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a:t>
                      </a:r>
                    </a:p>
                    <a:p>
                      <a:pPr algn="r" rtl="0" fontAlgn="b"/>
                      <a:r>
                        <a:rPr lang="en-US" sz="800" b="1" i="0" u="none" strike="noStrike" dirty="0">
                          <a:solidFill>
                            <a:srgbClr val="000000"/>
                          </a:solidFill>
                          <a:effectLst/>
                          <a:latin typeface="Arial" panose="020B0604020202020204" pitchFamily="34" charset="0"/>
                        </a:rPr>
                        <a:t>6,004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endParaRPr lang="en-US" sz="800" b="1" i="0" u="none" strike="noStrike" dirty="0">
                        <a:solidFill>
                          <a:srgbClr val="000000"/>
                        </a:solidFill>
                        <a:effectLst/>
                        <a:latin typeface="Arial" panose="020B0604020202020204" pitchFamily="34" charset="0"/>
                      </a:endParaRPr>
                    </a:p>
                    <a:p>
                      <a:pPr algn="r" rtl="0" fontAlgn="b"/>
                      <a:r>
                        <a:rPr lang="en-US" sz="800" b="1" i="0" u="none" strike="noStrike" dirty="0">
                          <a:solidFill>
                            <a:srgbClr val="000000"/>
                          </a:solidFill>
                          <a:effectLst/>
                          <a:latin typeface="Arial" panose="020B0604020202020204" pitchFamily="34" charset="0"/>
                        </a:rPr>
                        <a:t>364,894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207,290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r>
                        <a:rPr lang="en-US" sz="800" b="1" i="0" u="none" strike="noStrike" dirty="0">
                          <a:solidFill>
                            <a:srgbClr val="000000"/>
                          </a:solidFill>
                          <a:effectLst/>
                          <a:latin typeface="Arial" panose="020B0604020202020204" pitchFamily="34" charset="0"/>
                        </a:rPr>
                        <a:t>       </a:t>
                      </a:r>
                    </a:p>
                    <a:p>
                      <a:pPr algn="r" rtl="0" fontAlgn="b"/>
                      <a:r>
                        <a:rPr lang="en-US" sz="800" b="1" i="0" u="none" strike="noStrike" dirty="0">
                          <a:solidFill>
                            <a:srgbClr val="000000"/>
                          </a:solidFill>
                          <a:effectLst/>
                          <a:latin typeface="Arial" panose="020B0604020202020204" pitchFamily="34" charset="0"/>
                        </a:rPr>
                        <a:t>8,593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tc>
                  <a:txBody>
                    <a:bodyPr/>
                    <a:lstStyle/>
                    <a:p>
                      <a:pPr algn="r" rtl="0" fontAlgn="b"/>
                      <a:endParaRPr lang="en-US" sz="800" b="1" i="0" u="none" strike="noStrike">
                        <a:solidFill>
                          <a:srgbClr val="000000"/>
                        </a:solidFill>
                        <a:effectLst/>
                        <a:latin typeface="Arial" panose="020B0604020202020204" pitchFamily="34" charset="0"/>
                      </a:endParaRPr>
                    </a:p>
                    <a:p>
                      <a:pPr algn="r" rtl="0" fontAlgn="b"/>
                      <a:r>
                        <a:rPr lang="en-US" sz="800" b="1" i="0" u="none" strike="noStrike">
                          <a:solidFill>
                            <a:srgbClr val="000000"/>
                          </a:solidFill>
                          <a:effectLst/>
                          <a:latin typeface="Arial" panose="020B0604020202020204" pitchFamily="34" charset="0"/>
                        </a:rPr>
                        <a:t> </a:t>
                      </a:r>
                      <a:r>
                        <a:rPr lang="en-US" sz="800" b="1" i="0" u="none" strike="noStrike" dirty="0">
                          <a:solidFill>
                            <a:srgbClr val="000000"/>
                          </a:solidFill>
                          <a:effectLst/>
                          <a:latin typeface="Arial" panose="020B0604020202020204" pitchFamily="34" charset="0"/>
                        </a:rPr>
                        <a:t>586,996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5EAFC"/>
                    </a:solidFill>
                  </a:tcPr>
                </a:tc>
                <a:extLst>
                  <a:ext uri="{0D108BD9-81ED-4DB2-BD59-A6C34878D82A}">
                    <a16:rowId xmlns:a16="http://schemas.microsoft.com/office/drawing/2014/main" val="3590490423"/>
                  </a:ext>
                </a:extLst>
              </a:tr>
            </a:tbl>
          </a:graphicData>
        </a:graphic>
      </p:graphicFrame>
    </p:spTree>
    <p:extLst>
      <p:ext uri="{BB962C8B-B14F-4D97-AF65-F5344CB8AC3E}">
        <p14:creationId xmlns:p14="http://schemas.microsoft.com/office/powerpoint/2010/main" val="4189226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a:extLst>
              <a:ext uri="{FF2B5EF4-FFF2-40B4-BE49-F238E27FC236}">
                <a16:creationId xmlns:a16="http://schemas.microsoft.com/office/drawing/2014/main" id="{17D6CD69-18F7-41AD-9FA9-BC17E9278F8A}"/>
              </a:ext>
            </a:extLst>
          </p:cNvPr>
          <p:cNvSpPr txBox="1">
            <a:spLocks/>
          </p:cNvSpPr>
          <p:nvPr/>
        </p:nvSpPr>
        <p:spPr>
          <a:xfrm>
            <a:off x="2032000" y="2707565"/>
            <a:ext cx="10172700" cy="1646070"/>
          </a:xfrm>
          <a:prstGeom prst="rect">
            <a:avLst/>
          </a:prstGeom>
          <a:solidFill>
            <a:schemeClr val="tx1">
              <a:lumMod val="50000"/>
              <a:lumOff val="50000"/>
              <a:alpha val="80000"/>
            </a:schemeClr>
          </a:solidFill>
        </p:spPr>
        <p:txBody>
          <a:bodyPr lIns="457200" anchor="ctr"/>
          <a:lstStyle>
            <a:lvl1pPr marL="0" indent="0" algn="ctr" defTabSz="914400" rtl="0" eaLnBrk="1" latinLnBrk="0" hangingPunct="1">
              <a:lnSpc>
                <a:spcPct val="90000"/>
              </a:lnSpc>
              <a:spcBef>
                <a:spcPts val="800"/>
              </a:spcBef>
              <a:buFont typeface="Arial" charset="0"/>
              <a:buNone/>
              <a:defRPr lang="en-US" sz="4400" b="1" i="0" kern="1200" cap="none" baseline="0" dirty="0" smtClean="0">
                <a:solidFill>
                  <a:schemeClr val="accent1"/>
                </a:solidFill>
                <a:latin typeface="Arial Black" panose="020B0A04020102020204" pitchFamily="34" charset="0"/>
                <a:ea typeface="+mn-ea"/>
                <a:cs typeface="+mn-cs"/>
              </a:defRPr>
            </a:lvl1pPr>
            <a:lvl2pPr marL="0" indent="-182875" algn="ctr" defTabSz="914400" rtl="0" eaLnBrk="1" latinLnBrk="0" hangingPunct="1">
              <a:lnSpc>
                <a:spcPct val="90000"/>
              </a:lnSpc>
              <a:spcBef>
                <a:spcPts val="800"/>
              </a:spcBef>
              <a:buFont typeface="Arial" charset="0"/>
              <a:buChar char="•"/>
              <a:defRPr lang="en-US" sz="4400" b="1" i="0" kern="1200" cap="none" baseline="0" dirty="0" smtClean="0">
                <a:solidFill>
                  <a:schemeClr val="accent1"/>
                </a:solidFill>
                <a:latin typeface="Arial Black" panose="020B0A04020102020204" pitchFamily="34" charset="0"/>
                <a:ea typeface="+mn-ea"/>
                <a:cs typeface="+mn-cs"/>
              </a:defRPr>
            </a:lvl2pPr>
            <a:lvl3pPr marL="0" indent="-182875" algn="ctr" defTabSz="914400" rtl="0" eaLnBrk="1" latinLnBrk="0" hangingPunct="1">
              <a:lnSpc>
                <a:spcPct val="90000"/>
              </a:lnSpc>
              <a:spcBef>
                <a:spcPts val="800"/>
              </a:spcBef>
              <a:buFont typeface="Arial" charset="0"/>
              <a:buChar char="•"/>
              <a:defRPr lang="en-US" sz="4400" b="1" i="0" kern="1200" cap="none" baseline="0" dirty="0" smtClean="0">
                <a:solidFill>
                  <a:schemeClr val="accent1"/>
                </a:solidFill>
                <a:latin typeface="Arial Black" panose="020B0A04020102020204" pitchFamily="34" charset="0"/>
                <a:ea typeface="+mn-ea"/>
                <a:cs typeface="+mn-cs"/>
              </a:defRPr>
            </a:lvl3pPr>
            <a:lvl4pPr marL="0" indent="0" algn="ctr" defTabSz="914400" rtl="0" eaLnBrk="1" latinLnBrk="0" hangingPunct="1">
              <a:lnSpc>
                <a:spcPct val="90000"/>
              </a:lnSpc>
              <a:spcBef>
                <a:spcPts val="800"/>
              </a:spcBef>
              <a:buFont typeface="Arial" charset="0"/>
              <a:buNone/>
              <a:defRPr lang="en-US" sz="4400" b="1" i="0" kern="1200" cap="none" baseline="0" dirty="0" smtClean="0">
                <a:solidFill>
                  <a:schemeClr val="accent1"/>
                </a:solidFill>
                <a:latin typeface="Arial Black" panose="020B0A04020102020204" pitchFamily="34" charset="0"/>
                <a:ea typeface="+mn-ea"/>
                <a:cs typeface="+mn-cs"/>
              </a:defRPr>
            </a:lvl4pPr>
            <a:lvl5pPr marL="0" indent="-182875" algn="ctr" defTabSz="914400" rtl="0" eaLnBrk="1" latinLnBrk="0" hangingPunct="1">
              <a:lnSpc>
                <a:spcPct val="90000"/>
              </a:lnSpc>
              <a:spcBef>
                <a:spcPts val="800"/>
              </a:spcBef>
              <a:buFont typeface="Arial" charset="0"/>
              <a:buChar char="•"/>
              <a:defRPr lang="en-US" sz="4400" b="1" i="0" kern="1200" cap="none" baseline="0" dirty="0">
                <a:solidFill>
                  <a:schemeClr val="accent1"/>
                </a:solidFill>
                <a:latin typeface="Arial Black" panose="020B0A04020102020204" pitchFamily="34" charset="0"/>
                <a:ea typeface="+mn-ea"/>
                <a:cs typeface="+mn-cs"/>
              </a:defRPr>
            </a:lvl5pPr>
            <a:lvl6pPr marL="365751" indent="-182875" algn="l" defTabSz="1734634" rtl="0" eaLnBrk="1" latinLnBrk="0" hangingPunct="1">
              <a:lnSpc>
                <a:spcPct val="90000"/>
              </a:lnSpc>
              <a:spcBef>
                <a:spcPts val="800"/>
              </a:spcBef>
              <a:buFont typeface="Arial" charset="0"/>
              <a:buChar char="•"/>
              <a:defRPr sz="2133" b="1" i="0" kern="1200" cap="none" baseline="0">
                <a:solidFill>
                  <a:schemeClr val="tx2"/>
                </a:solidFill>
                <a:latin typeface="Arial Bold" charset="0"/>
                <a:ea typeface="Arial Bold" charset="0"/>
                <a:cs typeface="Arial Bold" charset="0"/>
              </a:defRPr>
            </a:lvl6pPr>
            <a:lvl7pPr marL="0" indent="0" algn="l" defTabSz="1734634" rtl="0" eaLnBrk="1" latinLnBrk="0" hangingPunct="1">
              <a:lnSpc>
                <a:spcPct val="90000"/>
              </a:lnSpc>
              <a:spcBef>
                <a:spcPts val="800"/>
              </a:spcBef>
              <a:buFont typeface="Arial" charset="0"/>
              <a:buNone/>
              <a:defRPr sz="1867" b="1" i="0" kern="1200" cap="none" baseline="0">
                <a:solidFill>
                  <a:schemeClr val="tx1"/>
                </a:solidFill>
                <a:latin typeface="Arial Bold" charset="0"/>
                <a:ea typeface="Arial Bold" charset="0"/>
                <a:cs typeface="Arial Bold" charset="0"/>
              </a:defRPr>
            </a:lvl7pPr>
            <a:lvl8pPr marL="182875"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old" charset="0"/>
                <a:cs typeface="Arial Bold" charset="0"/>
              </a:defRPr>
            </a:lvl8pPr>
            <a:lvl9pPr marL="365751" indent="-182875" algn="l" defTabSz="1734634" rtl="0" eaLnBrk="1" latinLnBrk="0" hangingPunct="1">
              <a:lnSpc>
                <a:spcPct val="90000"/>
              </a:lnSpc>
              <a:spcBef>
                <a:spcPts val="800"/>
              </a:spcBef>
              <a:buFont typeface="Arial" charset="0"/>
              <a:buChar char="•"/>
              <a:defRPr sz="1867" b="1" i="0" kern="1200" cap="none" baseline="0">
                <a:solidFill>
                  <a:schemeClr val="tx1"/>
                </a:solidFill>
                <a:latin typeface="Arial Bold" charset="0"/>
                <a:ea typeface="Arial Black" charset="0"/>
                <a:cs typeface="Arial Black" charset="0"/>
              </a:defRPr>
            </a:lvl9pPr>
          </a:lstStyle>
          <a:p>
            <a:r>
              <a:rPr lang="en-US" sz="3600" b="0">
                <a:solidFill>
                  <a:schemeClr val="accent2"/>
                </a:solidFill>
              </a:rPr>
              <a:t>Appendix</a:t>
            </a:r>
            <a:endParaRPr lang="en-US" sz="3600">
              <a:solidFill>
                <a:schemeClr val="accent2"/>
              </a:solidFill>
            </a:endParaRPr>
          </a:p>
        </p:txBody>
      </p:sp>
      <p:sp>
        <p:nvSpPr>
          <p:cNvPr id="2" name="TextBox 1">
            <a:extLst>
              <a:ext uri="{FF2B5EF4-FFF2-40B4-BE49-F238E27FC236}">
                <a16:creationId xmlns:a16="http://schemas.microsoft.com/office/drawing/2014/main" id="{37E8B0CC-020C-4F4F-BE5F-7D738F2B5FE9}"/>
              </a:ext>
            </a:extLst>
          </p:cNvPr>
          <p:cNvSpPr txBox="1"/>
          <p:nvPr/>
        </p:nvSpPr>
        <p:spPr>
          <a:xfrm>
            <a:off x="10627112" y="6568068"/>
            <a:ext cx="914400" cy="914400"/>
          </a:xfrm>
          <a:prstGeom prst="rect">
            <a:avLst/>
          </a:prstGeom>
        </p:spPr>
        <p:txBody>
          <a:bodyPr vert="horz" wrap="none" lIns="0" tIns="0" rIns="0" bIns="0" rtlCol="0">
            <a:noAutofit/>
          </a:bodyPr>
          <a:lstStyle/>
          <a:p>
            <a:endParaRPr lang="en-US" err="1"/>
          </a:p>
        </p:txBody>
      </p:sp>
    </p:spTree>
    <p:extLst>
      <p:ext uri="{BB962C8B-B14F-4D97-AF65-F5344CB8AC3E}">
        <p14:creationId xmlns:p14="http://schemas.microsoft.com/office/powerpoint/2010/main" val="3503156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0" name="think-cell Slide" r:id="rId5" imgW="592" imgH="591" progId="TCLayout.ActiveDocument.1">
                  <p:embed/>
                </p:oleObj>
              </mc:Choice>
              <mc:Fallback>
                <p:oleObj name="think-cell Slide" r:id="rId5" imgW="592" imgH="591" progId="TCLayout.ActiveDocument.1">
                  <p:embed/>
                  <p:pic>
                    <p:nvPicPr>
                      <p:cNvPr id="5" name="Objec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US" sz="3200">
              <a:latin typeface="Arial Black" panose="020B0A04020102020204" pitchFamily="34" charset="0"/>
              <a:sym typeface="Arial Black" panose="020B0A04020102020204" pitchFamily="34" charset="0"/>
            </a:endParaRPr>
          </a:p>
        </p:txBody>
      </p:sp>
      <p:sp>
        <p:nvSpPr>
          <p:cNvPr id="3" name="Title 2"/>
          <p:cNvSpPr>
            <a:spLocks noGrp="1"/>
          </p:cNvSpPr>
          <p:nvPr>
            <p:ph type="title"/>
          </p:nvPr>
        </p:nvSpPr>
        <p:spPr>
          <a:xfrm>
            <a:off x="346326" y="115335"/>
            <a:ext cx="11472545" cy="776139"/>
          </a:xfrm>
        </p:spPr>
        <p:txBody>
          <a:bodyPr/>
          <a:lstStyle/>
          <a:p>
            <a:pPr algn="ctr">
              <a:lnSpc>
                <a:spcPct val="100000"/>
              </a:lnSpc>
            </a:pPr>
            <a:r>
              <a:rPr lang="en-US"/>
              <a:t>Glossary</a:t>
            </a:r>
          </a:p>
        </p:txBody>
      </p:sp>
      <p:graphicFrame>
        <p:nvGraphicFramePr>
          <p:cNvPr id="2" name="Table 3">
            <a:extLst>
              <a:ext uri="{FF2B5EF4-FFF2-40B4-BE49-F238E27FC236}">
                <a16:creationId xmlns:a16="http://schemas.microsoft.com/office/drawing/2014/main" id="{6B3EA508-B45A-401E-82E7-ED2E88B1052D}"/>
              </a:ext>
            </a:extLst>
          </p:cNvPr>
          <p:cNvGraphicFramePr>
            <a:graphicFrameLocks noGrp="1"/>
          </p:cNvGraphicFramePr>
          <p:nvPr>
            <p:extLst>
              <p:ext uri="{D42A27DB-BD31-4B8C-83A1-F6EECF244321}">
                <p14:modId xmlns:p14="http://schemas.microsoft.com/office/powerpoint/2010/main" val="1137485660"/>
              </p:ext>
            </p:extLst>
          </p:nvPr>
        </p:nvGraphicFramePr>
        <p:xfrm>
          <a:off x="533937" y="891474"/>
          <a:ext cx="11097321" cy="5633395"/>
        </p:xfrm>
        <a:graphic>
          <a:graphicData uri="http://schemas.openxmlformats.org/drawingml/2006/table">
            <a:tbl>
              <a:tblPr firstRow="1" bandRow="1">
                <a:tableStyleId>{5C22544A-7EE6-4342-B048-85BDC9FD1C3A}</a:tableStyleId>
              </a:tblPr>
              <a:tblGrid>
                <a:gridCol w="850910">
                  <a:extLst>
                    <a:ext uri="{9D8B030D-6E8A-4147-A177-3AD203B41FA5}">
                      <a16:colId xmlns:a16="http://schemas.microsoft.com/office/drawing/2014/main" val="652665533"/>
                    </a:ext>
                  </a:extLst>
                </a:gridCol>
                <a:gridCol w="1570222">
                  <a:extLst>
                    <a:ext uri="{9D8B030D-6E8A-4147-A177-3AD203B41FA5}">
                      <a16:colId xmlns:a16="http://schemas.microsoft.com/office/drawing/2014/main" val="1080211200"/>
                    </a:ext>
                  </a:extLst>
                </a:gridCol>
                <a:gridCol w="8676189">
                  <a:extLst>
                    <a:ext uri="{9D8B030D-6E8A-4147-A177-3AD203B41FA5}">
                      <a16:colId xmlns:a16="http://schemas.microsoft.com/office/drawing/2014/main" val="2598640259"/>
                    </a:ext>
                  </a:extLst>
                </a:gridCol>
              </a:tblGrid>
              <a:tr h="267010">
                <a:tc>
                  <a:txBody>
                    <a:bodyPr/>
                    <a:lstStyle/>
                    <a:p>
                      <a:pPr algn="ctr"/>
                      <a:r>
                        <a:rPr lang="en-US" sz="1050">
                          <a:latin typeface="+mn-lt"/>
                        </a:rPr>
                        <a:t>Acronym</a:t>
                      </a:r>
                    </a:p>
                  </a:txBody>
                  <a:tcPr/>
                </a:tc>
                <a:tc>
                  <a:txBody>
                    <a:bodyPr/>
                    <a:lstStyle/>
                    <a:p>
                      <a:pPr algn="ctr"/>
                      <a:r>
                        <a:rPr lang="en-US" sz="1050">
                          <a:latin typeface="+mn-lt"/>
                        </a:rPr>
                        <a:t>Term</a:t>
                      </a:r>
                    </a:p>
                  </a:txBody>
                  <a:tcPr/>
                </a:tc>
                <a:tc>
                  <a:txBody>
                    <a:bodyPr/>
                    <a:lstStyle/>
                    <a:p>
                      <a:pPr algn="ctr"/>
                      <a:r>
                        <a:rPr lang="en-US" sz="1050">
                          <a:latin typeface="+mn-lt"/>
                        </a:rPr>
                        <a:t>Description</a:t>
                      </a:r>
                    </a:p>
                  </a:txBody>
                  <a:tcPr/>
                </a:tc>
                <a:extLst>
                  <a:ext uri="{0D108BD9-81ED-4DB2-BD59-A6C34878D82A}">
                    <a16:rowId xmlns:a16="http://schemas.microsoft.com/office/drawing/2014/main" val="26299763"/>
                  </a:ext>
                </a:extLst>
              </a:tr>
              <a:tr h="459309">
                <a:tc>
                  <a:txBody>
                    <a:bodyPr/>
                    <a:lstStyle/>
                    <a:p>
                      <a:pPr algn="ctr" fontAlgn="b"/>
                      <a:r>
                        <a:rPr lang="en-US" sz="1050" b="0" i="0" u="none" strike="noStrike">
                          <a:solidFill>
                            <a:srgbClr val="000000"/>
                          </a:solidFill>
                          <a:effectLst/>
                          <a:latin typeface="+mn-lt"/>
                        </a:rPr>
                        <a:t>WSIP</a:t>
                      </a:r>
                    </a:p>
                  </a:txBody>
                  <a:tcPr marL="9525" marR="9525" marT="9525" marB="0"/>
                </a:tc>
                <a:tc>
                  <a:txBody>
                    <a:bodyPr/>
                    <a:lstStyle/>
                    <a:p>
                      <a:pPr algn="ctr" fontAlgn="b"/>
                      <a:r>
                        <a:rPr lang="en-US" sz="1050" b="0" i="0" u="none" strike="noStrike">
                          <a:solidFill>
                            <a:srgbClr val="000000"/>
                          </a:solidFill>
                          <a:effectLst/>
                          <a:latin typeface="+mn-lt"/>
                        </a:rPr>
                        <a:t>Wildfire Safety Inspection Program</a:t>
                      </a:r>
                    </a:p>
                  </a:txBody>
                  <a:tcPr marL="9525" marR="9525" marT="9525" marB="0"/>
                </a:tc>
                <a:tc>
                  <a:txBody>
                    <a:bodyPr/>
                    <a:lstStyle/>
                    <a:p>
                      <a:pPr algn="l" fontAlgn="b"/>
                      <a:r>
                        <a:rPr lang="en-US" sz="1050" b="0" i="0" u="none" strike="noStrike">
                          <a:solidFill>
                            <a:srgbClr val="000000"/>
                          </a:solidFill>
                          <a:effectLst/>
                          <a:latin typeface="+mn-lt"/>
                        </a:rPr>
                        <a:t>As part of PG&amp;E’s Wildfire Safety Plan (“WSP”), PG&amp;E created and launched the 2018/2019 Wildfire Safety Inspection Program (WSIP) to perform accelerated and enhanced inspections of its electric distribution, transmission and substation facilities with the objective of identifying and repairing non-conformances on its facilities that pose a safety and/or reliability risk.</a:t>
                      </a:r>
                    </a:p>
                  </a:txBody>
                  <a:tcPr marL="9525" marR="9525" marT="9525" marB="0"/>
                </a:tc>
                <a:extLst>
                  <a:ext uri="{0D108BD9-81ED-4DB2-BD59-A6C34878D82A}">
                    <a16:rowId xmlns:a16="http://schemas.microsoft.com/office/drawing/2014/main" val="3073435055"/>
                  </a:ext>
                </a:extLst>
              </a:tr>
              <a:tr h="979330">
                <a:tc>
                  <a:txBody>
                    <a:bodyPr/>
                    <a:lstStyle/>
                    <a:p>
                      <a:pPr algn="ctr" fontAlgn="t"/>
                      <a:r>
                        <a:rPr lang="en-US" sz="1050" b="0" i="0" u="none" strike="noStrike">
                          <a:solidFill>
                            <a:srgbClr val="000000"/>
                          </a:solidFill>
                          <a:effectLst/>
                          <a:latin typeface="+mn-lt"/>
                        </a:rPr>
                        <a:t>HFTD</a:t>
                      </a:r>
                    </a:p>
                  </a:txBody>
                  <a:tcPr marL="9525" marR="9525" marT="9525" marB="0"/>
                </a:tc>
                <a:tc>
                  <a:txBody>
                    <a:bodyPr/>
                    <a:lstStyle/>
                    <a:p>
                      <a:pPr algn="ctr" fontAlgn="t"/>
                      <a:r>
                        <a:rPr lang="en-US" sz="1050" b="0" i="0" u="none" strike="noStrike">
                          <a:solidFill>
                            <a:schemeClr val="tx1"/>
                          </a:solidFill>
                          <a:effectLst/>
                          <a:latin typeface="+mn-lt"/>
                        </a:rPr>
                        <a:t>High Fire-Threat District</a:t>
                      </a:r>
                    </a:p>
                  </a:txBody>
                  <a:tcPr marL="9525" marR="9525" marT="9525" marB="0"/>
                </a:tc>
                <a:tc>
                  <a:txBody>
                    <a:bodyPr/>
                    <a:lstStyle/>
                    <a:p>
                      <a:pPr marL="0" marR="0" lvl="0" indent="0" algn="l" defTabSz="1734634" rtl="0" eaLnBrk="1" fontAlgn="t" latinLnBrk="0" hangingPunct="1">
                        <a:lnSpc>
                          <a:spcPct val="100000"/>
                        </a:lnSpc>
                        <a:spcBef>
                          <a:spcPts val="0"/>
                        </a:spcBef>
                        <a:spcAft>
                          <a:spcPts val="0"/>
                        </a:spcAft>
                        <a:buClrTx/>
                        <a:buSzTx/>
                        <a:buFontTx/>
                        <a:buNone/>
                        <a:tabLst/>
                        <a:defRPr/>
                      </a:pPr>
                      <a:r>
                        <a:rPr lang="en-US" sz="1050" b="0" i="0" u="none" strike="noStrike">
                          <a:solidFill>
                            <a:schemeClr val="tx1"/>
                          </a:solidFill>
                          <a:effectLst/>
                          <a:latin typeface="+mn-lt"/>
                        </a:rPr>
                        <a:t>The High Fire-Threat District Map was adopted by the CPUC in January 2018 and consists of three designations of high fire risk: </a:t>
                      </a:r>
                    </a:p>
                    <a:p>
                      <a:pPr marL="171450" lvl="0" indent="-171450">
                        <a:buFont typeface="Arial" panose="020B0604020202020204" pitchFamily="34" charset="0"/>
                        <a:buChar char="•"/>
                      </a:pPr>
                      <a:r>
                        <a:rPr lang="en-US" sz="1050" b="1" kern="1200">
                          <a:solidFill>
                            <a:schemeClr val="tx1"/>
                          </a:solidFill>
                          <a:effectLst/>
                          <a:latin typeface="+mn-lt"/>
                          <a:ea typeface="+mn-ea"/>
                          <a:cs typeface="+mn-cs"/>
                        </a:rPr>
                        <a:t>Tier 3</a:t>
                      </a:r>
                      <a:r>
                        <a:rPr lang="en-US" sz="1050" kern="1200">
                          <a:solidFill>
                            <a:schemeClr val="tx1"/>
                          </a:solidFill>
                          <a:effectLst/>
                          <a:latin typeface="+mn-lt"/>
                          <a:ea typeface="+mn-ea"/>
                          <a:cs typeface="+mn-cs"/>
                        </a:rPr>
                        <a:t> is extreme risk (including likelihood and potential impacts of occurrence) from wildfires associated with overhead utility powerlines or overhead utility powerlines also supporting communication facilities, including impacts to people or improved property.</a:t>
                      </a:r>
                    </a:p>
                    <a:p>
                      <a:pPr marL="171450" lvl="0" indent="-171450">
                        <a:buFont typeface="Arial" panose="020B0604020202020204" pitchFamily="34" charset="0"/>
                        <a:buChar char="•"/>
                      </a:pPr>
                      <a:r>
                        <a:rPr lang="en-US" sz="1050" b="1" kern="1200">
                          <a:solidFill>
                            <a:schemeClr val="tx1"/>
                          </a:solidFill>
                          <a:effectLst/>
                          <a:latin typeface="+mn-lt"/>
                          <a:ea typeface="+mn-ea"/>
                          <a:cs typeface="+mn-cs"/>
                        </a:rPr>
                        <a:t>Tier 2</a:t>
                      </a:r>
                      <a:r>
                        <a:rPr lang="en-US" sz="1050" kern="1200">
                          <a:solidFill>
                            <a:schemeClr val="tx1"/>
                          </a:solidFill>
                          <a:effectLst/>
                          <a:latin typeface="+mn-lt"/>
                          <a:ea typeface="+mn-ea"/>
                          <a:cs typeface="+mn-cs"/>
                        </a:rPr>
                        <a:t> is elevated risk (including likelihood and potential impacts of occurrence) from wildfires associated with overhead utility powerlines or overhead utility powerlines also supporting communication facilities, including impacts to people or improved property.</a:t>
                      </a:r>
                    </a:p>
                    <a:p>
                      <a:pPr marL="171450" lvl="0" indent="-171450">
                        <a:buFont typeface="Arial" panose="020B0604020202020204" pitchFamily="34" charset="0"/>
                        <a:buChar char="•"/>
                      </a:pPr>
                      <a:r>
                        <a:rPr lang="en-US" sz="1050" b="1" kern="1200">
                          <a:solidFill>
                            <a:schemeClr val="tx1"/>
                          </a:solidFill>
                          <a:effectLst/>
                          <a:latin typeface="+mn-lt"/>
                          <a:ea typeface="+mn-ea"/>
                          <a:cs typeface="+mn-cs"/>
                        </a:rPr>
                        <a:t>Zone 1 </a:t>
                      </a:r>
                      <a:r>
                        <a:rPr lang="en-US" sz="1050" kern="1200">
                          <a:solidFill>
                            <a:schemeClr val="tx1"/>
                          </a:solidFill>
                          <a:effectLst/>
                          <a:latin typeface="+mn-lt"/>
                          <a:ea typeface="+mn-ea"/>
                          <a:cs typeface="+mn-cs"/>
                        </a:rPr>
                        <a:t>is Tree Mortality High Hazard Zones as determined by the California Department of Forestry and Fire Protection (CAL FIRE) and the U.S. Forest Service (USFS).</a:t>
                      </a:r>
                    </a:p>
                  </a:txBody>
                  <a:tcPr marL="9525" marR="9525" marT="9525" marB="0"/>
                </a:tc>
                <a:extLst>
                  <a:ext uri="{0D108BD9-81ED-4DB2-BD59-A6C34878D82A}">
                    <a16:rowId xmlns:a16="http://schemas.microsoft.com/office/drawing/2014/main" val="4022970276"/>
                  </a:ext>
                </a:extLst>
              </a:tr>
              <a:tr h="159060">
                <a:tc>
                  <a:txBody>
                    <a:bodyPr/>
                    <a:lstStyle/>
                    <a:p>
                      <a:pPr algn="ctr" fontAlgn="b"/>
                      <a:r>
                        <a:rPr lang="en-US" sz="1050" b="0" i="0" u="none" strike="noStrike">
                          <a:solidFill>
                            <a:srgbClr val="000000"/>
                          </a:solidFill>
                          <a:effectLst/>
                          <a:latin typeface="+mn-lt"/>
                        </a:rPr>
                        <a:t>EC</a:t>
                      </a:r>
                    </a:p>
                  </a:txBody>
                  <a:tcPr marL="9525" marR="9525" marT="9525" marB="0"/>
                </a:tc>
                <a:tc>
                  <a:txBody>
                    <a:bodyPr/>
                    <a:lstStyle/>
                    <a:p>
                      <a:pPr algn="ctr" fontAlgn="b"/>
                      <a:r>
                        <a:rPr lang="en-US" sz="1050" b="0" i="0" u="none" strike="noStrike">
                          <a:solidFill>
                            <a:srgbClr val="000000"/>
                          </a:solidFill>
                          <a:effectLst/>
                          <a:latin typeface="+mn-lt"/>
                        </a:rPr>
                        <a:t>Electric Corrective</a:t>
                      </a:r>
                    </a:p>
                  </a:txBody>
                  <a:tcPr marL="9525" marR="9525" marT="9525" marB="0"/>
                </a:tc>
                <a:tc>
                  <a:txBody>
                    <a:bodyPr/>
                    <a:lstStyle/>
                    <a:p>
                      <a:pPr algn="l" fontAlgn="b"/>
                      <a:r>
                        <a:rPr lang="en-US" sz="1050" b="0" i="0" u="none" strike="noStrike">
                          <a:solidFill>
                            <a:srgbClr val="000000"/>
                          </a:solidFill>
                          <a:effectLst/>
                          <a:latin typeface="+mn-lt"/>
                        </a:rPr>
                        <a:t>Electric Corrective (“EC”) refers distribution tags.</a:t>
                      </a:r>
                    </a:p>
                  </a:txBody>
                  <a:tcPr marL="9525" marR="9525" marT="9525" marB="0"/>
                </a:tc>
                <a:extLst>
                  <a:ext uri="{0D108BD9-81ED-4DB2-BD59-A6C34878D82A}">
                    <a16:rowId xmlns:a16="http://schemas.microsoft.com/office/drawing/2014/main" val="3482938480"/>
                  </a:ext>
                </a:extLst>
              </a:tr>
              <a:tr h="159060">
                <a:tc>
                  <a:txBody>
                    <a:bodyPr/>
                    <a:lstStyle/>
                    <a:p>
                      <a:pPr algn="ctr" fontAlgn="b"/>
                      <a:r>
                        <a:rPr lang="en-US" sz="1050" b="0" i="0" u="none" strike="noStrike">
                          <a:solidFill>
                            <a:srgbClr val="000000"/>
                          </a:solidFill>
                          <a:effectLst/>
                          <a:latin typeface="+mn-lt"/>
                        </a:rPr>
                        <a:t>LC</a:t>
                      </a:r>
                    </a:p>
                  </a:txBody>
                  <a:tcPr marL="9525" marR="9525" marT="9525" marB="0"/>
                </a:tc>
                <a:tc>
                  <a:txBody>
                    <a:bodyPr/>
                    <a:lstStyle/>
                    <a:p>
                      <a:pPr algn="ctr" fontAlgn="b"/>
                      <a:r>
                        <a:rPr lang="en-US" sz="1050" b="0" i="0" u="none" strike="noStrike">
                          <a:solidFill>
                            <a:srgbClr val="000000"/>
                          </a:solidFill>
                          <a:effectLst/>
                          <a:latin typeface="+mn-lt"/>
                        </a:rPr>
                        <a:t>Line Corrective</a:t>
                      </a:r>
                    </a:p>
                  </a:txBody>
                  <a:tcPr marL="9525" marR="9525" marT="9525" marB="0"/>
                </a:tc>
                <a:tc>
                  <a:txBody>
                    <a:bodyPr/>
                    <a:lstStyle/>
                    <a:p>
                      <a:pPr algn="l" fontAlgn="b"/>
                      <a:r>
                        <a:rPr lang="en-US" sz="1050" b="0" i="0" u="none" strike="noStrike">
                          <a:solidFill>
                            <a:srgbClr val="000000"/>
                          </a:solidFill>
                          <a:effectLst/>
                          <a:latin typeface="+mn-lt"/>
                        </a:rPr>
                        <a:t>Line Corrective (“LC”) refers to transmission and substation tags.</a:t>
                      </a:r>
                    </a:p>
                  </a:txBody>
                  <a:tcPr marL="9525" marR="9525" marT="9525" marB="0"/>
                </a:tc>
                <a:extLst>
                  <a:ext uri="{0D108BD9-81ED-4DB2-BD59-A6C34878D82A}">
                    <a16:rowId xmlns:a16="http://schemas.microsoft.com/office/drawing/2014/main" val="8300034"/>
                  </a:ext>
                </a:extLst>
              </a:tr>
              <a:tr h="609433">
                <a:tc>
                  <a:txBody>
                    <a:bodyPr/>
                    <a:lstStyle/>
                    <a:p>
                      <a:pPr algn="ctr" fontAlgn="b"/>
                      <a:r>
                        <a:rPr lang="en-US" sz="1050" b="0" i="0" u="none" strike="noStrike">
                          <a:solidFill>
                            <a:srgbClr val="000000"/>
                          </a:solidFill>
                          <a:effectLst/>
                          <a:latin typeface="+mn-lt"/>
                        </a:rPr>
                        <a:t>-</a:t>
                      </a:r>
                    </a:p>
                  </a:txBody>
                  <a:tcPr marL="9525" marR="9525" marT="9525" marB="0"/>
                </a:tc>
                <a:tc>
                  <a:txBody>
                    <a:bodyPr/>
                    <a:lstStyle/>
                    <a:p>
                      <a:pPr algn="ctr" fontAlgn="b"/>
                      <a:r>
                        <a:rPr lang="en-US" sz="1050" b="0" i="0" u="none" strike="noStrike">
                          <a:solidFill>
                            <a:srgbClr val="000000"/>
                          </a:solidFill>
                          <a:effectLst/>
                          <a:latin typeface="+mn-lt"/>
                        </a:rPr>
                        <a:t>Staging Notifications</a:t>
                      </a:r>
                    </a:p>
                  </a:txBody>
                  <a:tcPr marL="9525" marR="9525" marT="9525" marB="0"/>
                </a:tc>
                <a:tc>
                  <a:txBody>
                    <a:bodyPr/>
                    <a:lstStyle/>
                    <a:p>
                      <a:pPr marL="0" indent="0">
                        <a:spcAft>
                          <a:spcPts val="0"/>
                        </a:spcAft>
                        <a:buNone/>
                      </a:pPr>
                      <a:r>
                        <a:rPr lang="en-US" sz="1050">
                          <a:latin typeface="Arial" panose="020B0604020202020204" pitchFamily="34" charset="0"/>
                          <a:cs typeface="Arial" panose="020B0604020202020204" pitchFamily="34" charset="0"/>
                        </a:rPr>
                        <a:t>A staging notification is the initial input from the field inspector that has not yet been reviewed and validated by the Gatekeeper to turn into an EC or LC tag. Staging notifications are referred to as “S5” notifications for Transmission, “S9” notifications for Distribution, and “S7” notifications for Substations. </a:t>
                      </a:r>
                    </a:p>
                    <a:p>
                      <a:pPr marL="0" indent="0">
                        <a:spcAft>
                          <a:spcPts val="0"/>
                        </a:spcAft>
                        <a:buNone/>
                      </a:pPr>
                      <a:r>
                        <a:rPr lang="en-US" sz="1050">
                          <a:latin typeface="Arial" panose="020B0604020202020204" pitchFamily="34" charset="0"/>
                          <a:cs typeface="Arial" panose="020B0604020202020204" pitchFamily="34" charset="0"/>
                        </a:rPr>
                        <a:t>	</a:t>
                      </a:r>
                      <a:endParaRPr lang="en-US" sz="1050" b="0" i="0" u="none" strike="noStrike">
                        <a:solidFill>
                          <a:srgbClr val="000000"/>
                        </a:solidFill>
                        <a:effectLst/>
                        <a:latin typeface="+mn-lt"/>
                      </a:endParaRPr>
                    </a:p>
                  </a:txBody>
                  <a:tcPr marL="9525" marR="9525" marT="9525" marB="0"/>
                </a:tc>
                <a:extLst>
                  <a:ext uri="{0D108BD9-81ED-4DB2-BD59-A6C34878D82A}">
                    <a16:rowId xmlns:a16="http://schemas.microsoft.com/office/drawing/2014/main" val="2495125379"/>
                  </a:ext>
                </a:extLst>
              </a:tr>
              <a:tr h="309184">
                <a:tc>
                  <a:txBody>
                    <a:bodyPr/>
                    <a:lstStyle/>
                    <a:p>
                      <a:pPr algn="ctr" fontAlgn="b"/>
                      <a:r>
                        <a:rPr lang="en-US" sz="1050" b="0" i="0" u="none" strike="noStrike">
                          <a:solidFill>
                            <a:schemeClr val="tx1"/>
                          </a:solidFill>
                          <a:effectLst/>
                          <a:latin typeface="+mn-lt"/>
                        </a:rPr>
                        <a:t>-</a:t>
                      </a:r>
                    </a:p>
                  </a:txBody>
                  <a:tcPr marL="9525" marR="9525" marT="9525" marB="0"/>
                </a:tc>
                <a:tc>
                  <a:txBody>
                    <a:bodyPr/>
                    <a:lstStyle/>
                    <a:p>
                      <a:pPr algn="ctr" fontAlgn="b"/>
                      <a:r>
                        <a:rPr lang="en-US" sz="1050">
                          <a:latin typeface="Arial" panose="020B0604020202020204" pitchFamily="34" charset="0"/>
                          <a:cs typeface="Arial" panose="020B0604020202020204" pitchFamily="34" charset="0"/>
                        </a:rPr>
                        <a:t>Can’t Get Ins </a:t>
                      </a:r>
                      <a:endParaRPr lang="en-US" sz="1050" b="0" i="0" u="none" strike="noStrike">
                        <a:solidFill>
                          <a:srgbClr val="000000"/>
                        </a:solidFill>
                        <a:effectLst/>
                        <a:latin typeface="+mn-lt"/>
                      </a:endParaRPr>
                    </a:p>
                  </a:txBody>
                  <a:tcPr marL="9525" marR="9525" marT="9525" marB="0"/>
                </a:tc>
                <a:tc>
                  <a:txBody>
                    <a:bodyPr/>
                    <a:lstStyle/>
                    <a:p>
                      <a:pPr algn="l" fontAlgn="b"/>
                      <a:r>
                        <a:rPr lang="en-US" sz="1050">
                          <a:latin typeface="Arial" panose="020B0604020202020204" pitchFamily="34" charset="0"/>
                          <a:cs typeface="Arial" panose="020B0604020202020204" pitchFamily="34" charset="0"/>
                        </a:rPr>
                        <a:t>"Can’t Get Ins" (CGIs) are EC notifications that PG&amp;E uses to create work orders to request support, enabling inspectors access to complete their inspection. These notifications are not considered repair tags.</a:t>
                      </a:r>
                      <a:endParaRPr lang="en-US" sz="1050" b="1" i="0" u="none" strike="noStrike">
                        <a:solidFill>
                          <a:srgbClr val="000000"/>
                        </a:solidFill>
                        <a:effectLst/>
                        <a:latin typeface="+mn-lt"/>
                      </a:endParaRPr>
                    </a:p>
                  </a:txBody>
                  <a:tcPr marL="9525" marR="9525" marT="9525" marB="0"/>
                </a:tc>
                <a:extLst>
                  <a:ext uri="{0D108BD9-81ED-4DB2-BD59-A6C34878D82A}">
                    <a16:rowId xmlns:a16="http://schemas.microsoft.com/office/drawing/2014/main" val="2844353583"/>
                  </a:ext>
                </a:extLst>
              </a:tr>
              <a:tr h="459309">
                <a:tc>
                  <a:txBody>
                    <a:bodyPr/>
                    <a:lstStyle/>
                    <a:p>
                      <a:pPr algn="ctr" fontAlgn="b"/>
                      <a:r>
                        <a:rPr lang="en-US" sz="1050" b="0" i="0" u="none" strike="noStrike">
                          <a:solidFill>
                            <a:srgbClr val="000000"/>
                          </a:solidFill>
                          <a:effectLst/>
                          <a:latin typeface="+mn-lt"/>
                        </a:rPr>
                        <a:t>GO</a:t>
                      </a:r>
                    </a:p>
                  </a:txBody>
                  <a:tcPr marL="9525" marR="9525" marT="9525" marB="0"/>
                </a:tc>
                <a:tc>
                  <a:txBody>
                    <a:bodyPr/>
                    <a:lstStyle/>
                    <a:p>
                      <a:pPr algn="ctr" fontAlgn="b"/>
                      <a:r>
                        <a:rPr lang="en-US" sz="1050" b="0" i="0" u="none" strike="noStrike">
                          <a:solidFill>
                            <a:srgbClr val="000000"/>
                          </a:solidFill>
                          <a:effectLst/>
                          <a:latin typeface="+mn-lt"/>
                        </a:rPr>
                        <a:t>General Order</a:t>
                      </a:r>
                    </a:p>
                  </a:txBody>
                  <a:tcPr marL="9525" marR="9525" marT="9525" marB="0"/>
                </a:tc>
                <a:tc>
                  <a:txBody>
                    <a:bodyPr/>
                    <a:lstStyle/>
                    <a:p>
                      <a:pPr algn="l" fontAlgn="b"/>
                      <a:r>
                        <a:rPr lang="en-US" sz="1050" b="0" i="0" u="none" strike="noStrike">
                          <a:solidFill>
                            <a:srgbClr val="000000"/>
                          </a:solidFill>
                          <a:effectLst/>
                          <a:latin typeface="+mn-lt"/>
                        </a:rPr>
                        <a:t>EC and LC tags are created using PG&amp;E’s programs adopted to comply with CPUC General Orders ("GOs”) 95,165,174.</a:t>
                      </a:r>
                    </a:p>
                    <a:p>
                      <a:pPr algn="l" fontAlgn="b"/>
                      <a:endParaRPr lang="en-US" sz="1050" b="0" i="0" u="none" strike="noStrike">
                        <a:solidFill>
                          <a:srgbClr val="000000"/>
                        </a:solidFill>
                        <a:effectLst/>
                        <a:latin typeface="+mn-lt"/>
                      </a:endParaRPr>
                    </a:p>
                    <a:p>
                      <a:pPr algn="l" fontAlgn="b"/>
                      <a:r>
                        <a:rPr lang="en-US" sz="1050" b="0" i="0" u="none" strike="noStrike">
                          <a:solidFill>
                            <a:srgbClr val="000000"/>
                          </a:solidFill>
                          <a:effectLst/>
                          <a:latin typeface="+mn-lt"/>
                        </a:rPr>
                        <a:t>For more information about CPUC’s general orders, visit their website at </a:t>
                      </a:r>
                      <a:r>
                        <a:rPr lang="en-US" sz="1050" b="0" i="0" u="none" strike="noStrike">
                          <a:solidFill>
                            <a:srgbClr val="000000"/>
                          </a:solidFill>
                          <a:effectLst/>
                          <a:latin typeface="+mn-lt"/>
                          <a:hlinkClick r:id="rId7">
                            <a:extLst>
                              <a:ext uri="{A12FA001-AC4F-418D-AE19-62706E023703}">
                                <ahyp:hlinkClr xmlns:ahyp="http://schemas.microsoft.com/office/drawing/2018/hyperlinkcolor" val="tx"/>
                              </a:ext>
                            </a:extLst>
                          </a:hlinkClick>
                        </a:rPr>
                        <a:t>https://www.cpuc.ca.gov/</a:t>
                      </a:r>
                      <a:r>
                        <a:rPr lang="en-US" sz="1050" b="0" i="0" u="none" strike="noStrike">
                          <a:solidFill>
                            <a:schemeClr val="tx1"/>
                          </a:solidFill>
                          <a:effectLst/>
                          <a:latin typeface="+mn-lt"/>
                          <a:hlinkClick r:id="rId7">
                            <a:extLst>
                              <a:ext uri="{A12FA001-AC4F-418D-AE19-62706E023703}">
                                <ahyp:hlinkClr xmlns:ahyp="http://schemas.microsoft.com/office/drawing/2018/hyperlinkcolor" val="tx"/>
                              </a:ext>
                            </a:extLst>
                          </a:hlinkClick>
                        </a:rPr>
                        <a:t>gos</a:t>
                      </a:r>
                      <a:r>
                        <a:rPr lang="en-US" sz="1050" b="0" i="0" u="none" strike="noStrike">
                          <a:solidFill>
                            <a:srgbClr val="000000"/>
                          </a:solidFill>
                          <a:effectLst/>
                          <a:latin typeface="+mn-lt"/>
                          <a:hlinkClick r:id="rId7">
                            <a:extLst>
                              <a:ext uri="{A12FA001-AC4F-418D-AE19-62706E023703}">
                                <ahyp:hlinkClr xmlns:ahyp="http://schemas.microsoft.com/office/drawing/2018/hyperlinkcolor" val="tx"/>
                              </a:ext>
                            </a:extLst>
                          </a:hlinkClick>
                        </a:rPr>
                        <a:t>/index.html</a:t>
                      </a:r>
                      <a:endParaRPr lang="en-US" sz="1050" b="0" i="0" u="none" strike="noStrike">
                        <a:solidFill>
                          <a:srgbClr val="000000"/>
                        </a:solidFill>
                        <a:effectLst/>
                        <a:latin typeface="+mn-lt"/>
                      </a:endParaRPr>
                    </a:p>
                  </a:txBody>
                  <a:tcPr marL="9525" marR="9525" marT="9525" marB="0"/>
                </a:tc>
                <a:extLst>
                  <a:ext uri="{0D108BD9-81ED-4DB2-BD59-A6C34878D82A}">
                    <a16:rowId xmlns:a16="http://schemas.microsoft.com/office/drawing/2014/main" val="2928595612"/>
                  </a:ext>
                </a:extLst>
              </a:tr>
              <a:tr h="159060">
                <a:tc>
                  <a:txBody>
                    <a:bodyPr/>
                    <a:lstStyle/>
                    <a:p>
                      <a:pPr algn="ctr" fontAlgn="b"/>
                      <a:r>
                        <a:rPr lang="en-US" sz="1050" b="0" i="0" u="none" strike="noStrike">
                          <a:solidFill>
                            <a:srgbClr val="000000"/>
                          </a:solidFill>
                          <a:effectLst/>
                          <a:latin typeface="+mn-lt"/>
                        </a:rPr>
                        <a:t>-</a:t>
                      </a:r>
                    </a:p>
                  </a:txBody>
                  <a:tcPr marL="9525" marR="9525" marT="9525" marB="0"/>
                </a:tc>
                <a:tc>
                  <a:txBody>
                    <a:bodyPr/>
                    <a:lstStyle/>
                    <a:p>
                      <a:pPr algn="ctr" fontAlgn="b"/>
                      <a:r>
                        <a:rPr lang="en-US" sz="1050" b="0" i="0" u="none" strike="noStrike">
                          <a:solidFill>
                            <a:srgbClr val="000000"/>
                          </a:solidFill>
                          <a:effectLst/>
                          <a:latin typeface="+mn-lt"/>
                        </a:rPr>
                        <a:t>Buffer Zone</a:t>
                      </a:r>
                    </a:p>
                  </a:txBody>
                  <a:tcPr marL="9525" marR="9525" marT="9525" marB="0"/>
                </a:tc>
                <a:tc>
                  <a:txBody>
                    <a:bodyPr/>
                    <a:lstStyle/>
                    <a:p>
                      <a:pPr algn="l" fontAlgn="b"/>
                      <a:r>
                        <a:rPr lang="en-US" sz="1050" b="0" i="0" u="none" strike="noStrike">
                          <a:solidFill>
                            <a:srgbClr val="000000"/>
                          </a:solidFill>
                          <a:effectLst/>
                          <a:latin typeface="+mn-lt"/>
                        </a:rPr>
                        <a:t>Areas </a:t>
                      </a:r>
                      <a:r>
                        <a:rPr lang="en-US" sz="1050" b="0" i="0" u="none" strike="noStrike">
                          <a:solidFill>
                            <a:schemeClr val="tx1"/>
                          </a:solidFill>
                          <a:effectLst/>
                          <a:latin typeface="+mn-lt"/>
                        </a:rPr>
                        <a:t>that are not in the High Fire-Threat District (HFTD) but are adjacent to an HFTD area</a:t>
                      </a:r>
                      <a:r>
                        <a:rPr lang="en-US" sz="1050" b="0" i="0" u="none" strike="noStrike">
                          <a:solidFill>
                            <a:srgbClr val="000000"/>
                          </a:solidFill>
                          <a:effectLst/>
                          <a:latin typeface="+mn-lt"/>
                        </a:rPr>
                        <a:t>.</a:t>
                      </a:r>
                    </a:p>
                  </a:txBody>
                  <a:tcPr marL="9525" marR="9525" marT="9525" marB="0"/>
                </a:tc>
                <a:extLst>
                  <a:ext uri="{0D108BD9-81ED-4DB2-BD59-A6C34878D82A}">
                    <a16:rowId xmlns:a16="http://schemas.microsoft.com/office/drawing/2014/main" val="2071463296"/>
                  </a:ext>
                </a:extLst>
              </a:tr>
              <a:tr h="1660303">
                <a:tc>
                  <a:txBody>
                    <a:bodyPr/>
                    <a:lstStyle/>
                    <a:p>
                      <a:pPr algn="ctr" fontAlgn="b"/>
                      <a:r>
                        <a:rPr lang="en-US" sz="1050" b="0" i="0" u="none" strike="noStrike">
                          <a:solidFill>
                            <a:srgbClr val="000000"/>
                          </a:solidFill>
                          <a:effectLst/>
                          <a:latin typeface="+mn-lt"/>
                        </a:rPr>
                        <a:t>-</a:t>
                      </a:r>
                    </a:p>
                  </a:txBody>
                  <a:tcPr marL="9525" marR="9525" marT="9525" marB="0"/>
                </a:tc>
                <a:tc>
                  <a:txBody>
                    <a:bodyPr/>
                    <a:lstStyle/>
                    <a:p>
                      <a:pPr algn="ctr" fontAlgn="b"/>
                      <a:r>
                        <a:rPr lang="en-US" sz="1050" b="0" i="0" u="none" strike="noStrike">
                          <a:solidFill>
                            <a:srgbClr val="000000"/>
                          </a:solidFill>
                          <a:effectLst/>
                          <a:latin typeface="+mn-lt"/>
                        </a:rPr>
                        <a:t>Safety Reassessment </a:t>
                      </a:r>
                    </a:p>
                  </a:txBody>
                  <a:tcPr marL="9525" marR="9525" marT="9525" marB="0"/>
                </a:tc>
                <a:tc>
                  <a:txBody>
                    <a:bodyPr/>
                    <a:lstStyle/>
                    <a:p>
                      <a:pPr algn="l" fontAlgn="b"/>
                      <a:r>
                        <a:rPr lang="en-US" sz="1050" b="0" i="0" u="sng" strike="noStrike">
                          <a:solidFill>
                            <a:srgbClr val="000000"/>
                          </a:solidFill>
                          <a:effectLst/>
                          <a:latin typeface="+mn-lt"/>
                        </a:rPr>
                        <a:t>Distribution</a:t>
                      </a:r>
                      <a:r>
                        <a:rPr lang="en-US" sz="1050" b="0" i="0" u="none" strike="noStrike">
                          <a:solidFill>
                            <a:srgbClr val="000000"/>
                          </a:solidFill>
                          <a:effectLst/>
                          <a:latin typeface="+mn-lt"/>
                        </a:rPr>
                        <a:t>: PG&amp;E will perform annual safety re-assessments of tags to field-verify that the non-conformance </a:t>
                      </a:r>
                      <a:r>
                        <a:rPr lang="en-US" sz="1050" b="0" i="0" u="none" strike="noStrike">
                          <a:solidFill>
                            <a:schemeClr val="tx1"/>
                          </a:solidFill>
                          <a:effectLst/>
                          <a:latin typeface="+mn-lt"/>
                        </a:rPr>
                        <a:t>poses no </a:t>
                      </a:r>
                      <a:r>
                        <a:rPr lang="en-US" sz="1050" b="0" i="0" u="none" strike="noStrike" baseline="0">
                          <a:solidFill>
                            <a:schemeClr val="tx1"/>
                          </a:solidFill>
                          <a:effectLst/>
                          <a:latin typeface="+mn-lt"/>
                        </a:rPr>
                        <a:t>immediate</a:t>
                      </a:r>
                      <a:r>
                        <a:rPr lang="en-US" sz="1050" b="0" i="0" u="none" strike="noStrike">
                          <a:solidFill>
                            <a:schemeClr val="tx1"/>
                          </a:solidFill>
                          <a:effectLst/>
                          <a:latin typeface="+mn-lt"/>
                        </a:rPr>
                        <a:t> </a:t>
                      </a:r>
                      <a:r>
                        <a:rPr lang="en-US" sz="1050" b="0" i="0" u="none" strike="noStrike">
                          <a:solidFill>
                            <a:srgbClr val="000000"/>
                          </a:solidFill>
                          <a:effectLst/>
                          <a:latin typeface="+mn-lt"/>
                        </a:rPr>
                        <a:t>risk to safety or reliability, although the tag is in excess of its compliance date. </a:t>
                      </a:r>
                    </a:p>
                    <a:p>
                      <a:pPr algn="l" fontAlgn="b"/>
                      <a:endParaRPr lang="en-US" sz="1050" b="0" i="0" u="none" strike="noStrike">
                        <a:solidFill>
                          <a:srgbClr val="000000"/>
                        </a:solidFill>
                        <a:effectLst/>
                        <a:latin typeface="+mn-lt"/>
                      </a:endParaRPr>
                    </a:p>
                    <a:p>
                      <a:pPr algn="l" fontAlgn="b"/>
                      <a:r>
                        <a:rPr lang="en-US" sz="1050" b="0" i="0" u="sng" strike="noStrike">
                          <a:solidFill>
                            <a:srgbClr val="000000"/>
                          </a:solidFill>
                          <a:effectLst/>
                          <a:latin typeface="+mn-lt"/>
                        </a:rPr>
                        <a:t>Transmission</a:t>
                      </a:r>
                      <a:r>
                        <a:rPr lang="en-US" sz="1050" b="0" i="0" u="none" strike="noStrike">
                          <a:solidFill>
                            <a:srgbClr val="000000"/>
                          </a:solidFill>
                          <a:effectLst/>
                          <a:latin typeface="+mn-lt"/>
                        </a:rPr>
                        <a:t>: For higher risk (time-dependent) tags in excess of their compliance dates, PG&amp;E will follow the same methodology used for Distribution tags. However, additional reassessment will be performed, additional steps such as de-energization may be taken, and additional factors will be applied in re-prioritizing work based on the field re-assessment.</a:t>
                      </a:r>
                    </a:p>
                    <a:p>
                      <a:pPr algn="l" fontAlgn="b"/>
                      <a:endParaRPr lang="en-US" sz="1050" b="0" i="0" u="none" strike="noStrike">
                        <a:solidFill>
                          <a:srgbClr val="000000"/>
                        </a:solidFill>
                        <a:effectLst/>
                        <a:latin typeface="+mn-lt"/>
                      </a:endParaRPr>
                    </a:p>
                    <a:p>
                      <a:pPr algn="l" fontAlgn="b"/>
                      <a:r>
                        <a:rPr lang="en-US" sz="1050" b="0" i="0" u="sng" strike="noStrike">
                          <a:solidFill>
                            <a:srgbClr val="000000"/>
                          </a:solidFill>
                          <a:effectLst/>
                          <a:latin typeface="+mn-lt"/>
                        </a:rPr>
                        <a:t>Substations</a:t>
                      </a:r>
                      <a:r>
                        <a:rPr lang="en-US" sz="1050" b="0" i="0" u="none" strike="noStrike">
                          <a:solidFill>
                            <a:srgbClr val="000000"/>
                          </a:solidFill>
                          <a:effectLst/>
                          <a:latin typeface="+mn-lt"/>
                        </a:rPr>
                        <a:t>: </a:t>
                      </a:r>
                      <a:r>
                        <a:rPr lang="en-US" sz="1050" b="0" i="0" u="none" strike="noStrike">
                          <a:solidFill>
                            <a:schemeClr val="tx1"/>
                          </a:solidFill>
                          <a:effectLst/>
                          <a:latin typeface="+mn-lt"/>
                        </a:rPr>
                        <a:t>For S-WSIP identified EC/LC tags with potential to exceed their compliance dates due to factors beyond our control such as clearance, permitting reviews or materials availability, PG&amp;E will review the condition of the non-conformance during the routine monthly or bi-monthly inspections</a:t>
                      </a:r>
                      <a:r>
                        <a:rPr lang="en-US" sz="1050" b="0" i="0" u="none" strike="sngStrike">
                          <a:solidFill>
                            <a:schemeClr val="tx1"/>
                          </a:solidFill>
                          <a:effectLst/>
                          <a:latin typeface="+mn-lt"/>
                        </a:rPr>
                        <a:t>  </a:t>
                      </a:r>
                      <a:r>
                        <a:rPr lang="en-US" sz="1050" b="0" i="0" u="none" strike="noStrike">
                          <a:solidFill>
                            <a:schemeClr val="tx1"/>
                          </a:solidFill>
                          <a:effectLst/>
                          <a:latin typeface="+mn-lt"/>
                        </a:rPr>
                        <a:t>to ensure that it poses no additional risk to safety or reliability.  If the condition deteriorates, a new due date based on the current conditions will be established.</a:t>
                      </a:r>
                    </a:p>
                  </a:txBody>
                  <a:tcPr marL="9525" marR="9525" marT="9525" marB="0"/>
                </a:tc>
                <a:extLst>
                  <a:ext uri="{0D108BD9-81ED-4DB2-BD59-A6C34878D82A}">
                    <a16:rowId xmlns:a16="http://schemas.microsoft.com/office/drawing/2014/main" val="2204892181"/>
                  </a:ext>
                </a:extLst>
              </a:tr>
            </a:tbl>
          </a:graphicData>
        </a:graphic>
      </p:graphicFrame>
    </p:spTree>
    <p:extLst>
      <p:ext uri="{BB962C8B-B14F-4D97-AF65-F5344CB8AC3E}">
        <p14:creationId xmlns:p14="http://schemas.microsoft.com/office/powerpoint/2010/main" val="39674322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7036&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bNumberIsYear val=&quot;0&quot;/&gt;&lt;m_strFormatTime&gt;%#m/%#d/%y&lt;/m_strFormatTime&gt;&lt;m_yearfmt&gt;&lt;begin val=&quot;4&quot;/&gt;&lt;end val=&quot;4&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d&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4&quot;&gt;&lt;elem m_fUsage=&quot;3.47583790000000014686E+00&quot;&gt;&lt;m_msothmcolidx val=&quot;0&quot;/&gt;&lt;m_rgb r=&quot;00&quot; g=&quot;B0&quot; b=&quot;50&quot;/&gt;&lt;m_nBrightness tagver0=&quot;26206&quot; tagname0=&quot;m_nBrightnessUNRECOGNIZED&quot; val=&quot;0&quot;/&gt;&lt;/elem&gt;&lt;elem m_fUsage=&quot;1.75705613910000013611E+00&quot;&gt;&lt;m_msothmcolidx val=&quot;0&quot;/&gt;&lt;m_rgb r=&quot;BF&quot; g=&quot;BF&quot; b=&quot;BF&quot;/&gt;&lt;m_nBrightness tagver0=&quot;26206&quot; tagname0=&quot;m_nBrightnessUNRECOGNIZED&quot; val=&quot;0&quot;/&gt;&lt;/elem&gt;&lt;elem m_fUsage=&quot;9.00000000000000022204E-01&quot;&gt;&lt;m_msothmcolidx val=&quot;0&quot;/&gt;&lt;m_rgb r=&quot;FD&quot; g=&quot;DD&quot; b=&quot;7B&quot;/&gt;&lt;m_nBrightness tagver0=&quot;26206&quot; tagname0=&quot;m_nBrightnessUNRECOGNIZED&quot; val=&quot;0&quot;/&gt;&lt;/elem&gt;&lt;elem m_fUsage=&quot;7.29000000000000092371E-01&quot;&gt;&lt;m_msothmcolidx val=&quot;0&quot;/&gt;&lt;m_rgb r=&quot;FF&quot; g=&quot;00&quot; b=&quot;00&quot;/&gt;&lt;m_nBrightness tagver0=&quot;26206&quot; tagname0=&quot;m_nBrightnessUNRECOGNIZED&quot;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SXVgP._7S3uQgK5ORsOny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SXVgP._7S3uQgK5ORsOny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SXVgP._7S3uQgK5ORsOny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ZSAG7qRFMTcsMR1rXH9rP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SXVgP._7S3uQgK5ORsOny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SXVgP._7S3uQgK5ORsOny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CN_WU_2">
  <a:themeElements>
    <a:clrScheme name="PG&amp; E">
      <a:dk1>
        <a:sysClr val="windowText" lastClr="000000"/>
      </a:dk1>
      <a:lt1>
        <a:sysClr val="window" lastClr="FFFFFF"/>
      </a:lt1>
      <a:dk2>
        <a:srgbClr val="1F497D"/>
      </a:dk2>
      <a:lt2>
        <a:srgbClr val="EEECE1"/>
      </a:lt2>
      <a:accent1>
        <a:srgbClr val="00A5DF"/>
      </a:accent1>
      <a:accent2>
        <a:srgbClr val="FBBB36"/>
      </a:accent2>
      <a:accent3>
        <a:srgbClr val="005179"/>
      </a:accent3>
      <a:accent4>
        <a:srgbClr val="4D4846"/>
      </a:accent4>
      <a:accent5>
        <a:srgbClr val="4BACC6"/>
      </a:accent5>
      <a:accent6>
        <a:srgbClr val="042037"/>
      </a:accent6>
      <a:hlink>
        <a:srgbClr val="FFC000"/>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a:noFill/>
        </a:ln>
        <a:effectLst/>
      </a:spPr>
      <a:bodyPr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txDef>
      <a:spPr/>
      <a:bodyPr vert="horz" lIns="0" tIns="0" rIns="0" bIns="0" rtlCol="0">
        <a:noAutofit/>
      </a:bodyPr>
      <a:lstStyle>
        <a:defPPr>
          <a:defRPr dirty="0" err="1"/>
        </a:defPPr>
      </a:lstStyle>
    </a:txDef>
  </a:objectDefaults>
  <a:extraClrSchemeLst/>
  <a:extLst>
    <a:ext uri="{05A4C25C-085E-4340-85A3-A5531E510DB2}">
      <thm15:themeFamily xmlns:thm15="http://schemas.microsoft.com/office/thememl/2012/main" name="Acc_NewAppliedNow_16x9_template_281011.potx" id="{CB3F24D4-AA23-4141-A5B2-3E4D656F4464}" vid="{1DF3A80A-E9CB-4127-B51F-5EED19FFE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a1023ccf-7cb6-4ee1-9475-b660b0644bb5"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4539728992A12D439CA9822FC5EB3D0C" ma:contentTypeVersion="11" ma:contentTypeDescription="Create a new document." ma:contentTypeScope="" ma:versionID="968402c747a1f2606c717dd79ebfe525">
  <xsd:schema xmlns:xsd="http://www.w3.org/2001/XMLSchema" xmlns:xs="http://www.w3.org/2001/XMLSchema" xmlns:p="http://schemas.microsoft.com/office/2006/metadata/properties" xmlns:ns2="e0cce852-5f9c-445c-9e4f-940f14a227d8" xmlns:ns3="978b82e6-668a-48b7-921e-d900dc474158" targetNamespace="http://schemas.microsoft.com/office/2006/metadata/properties" ma:root="true" ma:fieldsID="ccadde44f79e15c4b08484c43df344ce" ns2:_="" ns3:_="">
    <xsd:import namespace="e0cce852-5f9c-445c-9e4f-940f14a227d8"/>
    <xsd:import namespace="978b82e6-668a-48b7-921e-d900dc4741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cce852-5f9c-445c-9e4f-940f14a227d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06c99b3-cd83-43e5-b4c1-d62f316c1e3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8b82e6-668a-48b7-921e-d900dc4741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0296066-7861-4770-8ab1-48a1d4628ec8}" ma:internalName="TaxCatchAll" ma:showField="CatchAllData" ma:web="978b82e6-668a-48b7-921e-d900dc4741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78b82e6-668a-48b7-921e-d900dc474158">
      <Value>2</Value>
    </TaxCatchAll>
    <lcf76f155ced4ddcb4097134ff3c332f xmlns="e0cce852-5f9c-445c-9e4f-940f14a227d8">
      <Terms xmlns="http://schemas.microsoft.com/office/infopath/2007/PartnerControls"/>
    </lcf76f155ced4ddcb4097134ff3c332f>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811552-119B-4EA7-A35D-FCF2CAE375D5}">
  <ds:schemaRefs>
    <ds:schemaRef ds:uri="Microsoft.SharePoint.Taxonomy.ContentTypeSync"/>
  </ds:schemaRefs>
</ds:datastoreItem>
</file>

<file path=customXml/itemProps2.xml><?xml version="1.0" encoding="utf-8"?>
<ds:datastoreItem xmlns:ds="http://schemas.openxmlformats.org/officeDocument/2006/customXml" ds:itemID="{450817B1-7597-40A3-B253-80486D2A1844}"/>
</file>

<file path=customXml/itemProps3.xml><?xml version="1.0" encoding="utf-8"?>
<ds:datastoreItem xmlns:ds="http://schemas.openxmlformats.org/officeDocument/2006/customXml" ds:itemID="{D8198EFA-68B3-4EB4-80E4-C1FC83E2EB79}">
  <ds:schemaRefs>
    <ds:schemaRef ds:uri="http://purl.org/dc/dcmitype/"/>
    <ds:schemaRef ds:uri="8b90ac74-fe6e-4817-8f32-340857be73c9"/>
    <ds:schemaRef ds:uri="7c1b74aa-f049-49f6-b36e-61f07af096cf"/>
    <ds:schemaRef ds:uri="http://schemas.microsoft.com/office/2006/documentManagement/types"/>
    <ds:schemaRef ds:uri="http://schemas.microsoft.com/office/2006/metadata/properties"/>
    <ds:schemaRef ds:uri="97e57212-3e02-407f-8b2d-05f7d7f19b15"/>
    <ds:schemaRef ds:uri="http://purl.org/dc/terms/"/>
    <ds:schemaRef ds:uri="http://schemas.openxmlformats.org/package/2006/metadata/core-properties"/>
    <ds:schemaRef ds:uri="http://schemas.microsoft.com/office/infopath/2007/PartnerControls"/>
    <ds:schemaRef ds:uri="http://www.w3.org/XML/1998/namespace"/>
    <ds:schemaRef ds:uri="http://purl.org/dc/elements/1.1/"/>
  </ds:schemaRefs>
</ds:datastoreItem>
</file>

<file path=customXml/itemProps4.xml><?xml version="1.0" encoding="utf-8"?>
<ds:datastoreItem xmlns:ds="http://schemas.openxmlformats.org/officeDocument/2006/customXml" ds:itemID="{77BF1B2D-97F2-46D2-9101-D4A55EC4C1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129</TotalTime>
  <Words>3085</Words>
  <Application>Microsoft Office PowerPoint</Application>
  <PresentationFormat>Widescreen</PresentationFormat>
  <Paragraphs>856</Paragraphs>
  <Slides>7</Slides>
  <Notes>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5" baseType="lpstr">
      <vt:lpstr>Arial</vt:lpstr>
      <vt:lpstr>Arial</vt:lpstr>
      <vt:lpstr>Arial Black</vt:lpstr>
      <vt:lpstr>Arial Bold</vt:lpstr>
      <vt:lpstr>Calibri</vt:lpstr>
      <vt:lpstr>Wingdings</vt:lpstr>
      <vt:lpstr>ACN_WU_2</vt:lpstr>
      <vt:lpstr>think-cell Slide</vt:lpstr>
      <vt:lpstr>PowerPoint Presentation</vt:lpstr>
      <vt:lpstr>Compliance Plan Quarterly Update – Q4 2021 Executive Summary</vt:lpstr>
      <vt:lpstr>Compliance Plan Quarterly Update – Q4 2021 Table 1: Tags Created</vt:lpstr>
      <vt:lpstr>Compliance Plan Quarterly Update – Q4 2021 Table 3: Summary of Inspection Results</vt:lpstr>
      <vt:lpstr>Compliance Plan Quarterly Update – Q4 2021 Table 4: Summary of Open Tags</vt:lpstr>
      <vt:lpstr>PowerPoint Presentation</vt:lpstr>
      <vt:lpstr>Glossary</vt:lpstr>
    </vt:vector>
  </TitlesOfParts>
  <Company>KPMG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Distribution Wildfire Safety Inspection Program (DWSIP)  Wildfire Safety Inspection Program compliance Plan</dc:title>
  <dc:creator>Anderson, Trent</dc:creator>
  <cp:lastModifiedBy>Shapiro, Aaron</cp:lastModifiedBy>
  <cp:revision>122</cp:revision>
  <cp:lastPrinted>2019-12-13T22:41:22Z</cp:lastPrinted>
  <dcterms:created xsi:type="dcterms:W3CDTF">2019-09-18T17:43:17Z</dcterms:created>
  <dcterms:modified xsi:type="dcterms:W3CDTF">2022-03-04T17:12:18Z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0x0101004539728992A12D439CA9822FC5EB3D0C</vt:lpwstr>
  </property>
  <property fmtid="{D5CDD505-2E9C-101B-9397-08002B2CF9AE}" pid="3" name="pgeRecordCategory">
    <vt:lpwstr>2;#RSC80: Regulatory Filings - CPUC Routine|7b124c83-ad80-4ad6-b97d-13005217372f</vt:lpwstr>
  </property>
  <property fmtid="{D5CDD505-2E9C-101B-9397-08002B2CF9AE}" pid="4" name="TitusGUID">
    <vt:lpwstr>19fd5589-1f7c-496b-902f-7ad804ffab1c</vt:lpwstr>
  </property>
  <property fmtid="{D5CDD505-2E9C-101B-9397-08002B2CF9AE}" pid="5" name="Classification">
    <vt:lpwstr>Internal</vt:lpwstr>
  </property>
</Properties>
</file>